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61" r:id="rId3"/>
    <p:sldId id="262" r:id="rId4"/>
    <p:sldId id="296" r:id="rId5"/>
    <p:sldId id="263" r:id="rId6"/>
    <p:sldId id="329" r:id="rId7"/>
    <p:sldId id="265" r:id="rId8"/>
    <p:sldId id="266" r:id="rId9"/>
    <p:sldId id="295" r:id="rId10"/>
    <p:sldId id="293" r:id="rId11"/>
    <p:sldId id="278" r:id="rId12"/>
    <p:sldId id="279" r:id="rId13"/>
    <p:sldId id="280" r:id="rId14"/>
    <p:sldId id="281" r:id="rId15"/>
    <p:sldId id="298" r:id="rId16"/>
    <p:sldId id="294" r:id="rId17"/>
    <p:sldId id="326" r:id="rId18"/>
    <p:sldId id="297" r:id="rId19"/>
    <p:sldId id="299" r:id="rId20"/>
    <p:sldId id="327" r:id="rId21"/>
    <p:sldId id="269" r:id="rId22"/>
    <p:sldId id="307" r:id="rId23"/>
    <p:sldId id="270" r:id="rId24"/>
    <p:sldId id="271" r:id="rId25"/>
    <p:sldId id="272" r:id="rId26"/>
    <p:sldId id="273" r:id="rId27"/>
    <p:sldId id="308" r:id="rId28"/>
    <p:sldId id="309" r:id="rId29"/>
    <p:sldId id="275" r:id="rId30"/>
    <p:sldId id="276" r:id="rId31"/>
    <p:sldId id="277" r:id="rId32"/>
    <p:sldId id="310" r:id="rId33"/>
    <p:sldId id="313" r:id="rId34"/>
    <p:sldId id="312" r:id="rId35"/>
    <p:sldId id="311" r:id="rId36"/>
    <p:sldId id="282" r:id="rId37"/>
    <p:sldId id="286" r:id="rId38"/>
    <p:sldId id="283" r:id="rId39"/>
    <p:sldId id="284" r:id="rId40"/>
    <p:sldId id="285" r:id="rId41"/>
    <p:sldId id="314" r:id="rId42"/>
    <p:sldId id="287" r:id="rId43"/>
    <p:sldId id="288" r:id="rId44"/>
    <p:sldId id="289" r:id="rId45"/>
    <p:sldId id="290" r:id="rId46"/>
    <p:sldId id="315" r:id="rId47"/>
    <p:sldId id="291" r:id="rId48"/>
    <p:sldId id="292" r:id="rId49"/>
    <p:sldId id="317" r:id="rId50"/>
    <p:sldId id="318" r:id="rId51"/>
    <p:sldId id="316" r:id="rId52"/>
  </p:sldIdLst>
  <p:sldSz cx="9144000" cy="5143500" type="screen16x9"/>
  <p:notesSz cx="6858000" cy="9144000"/>
  <p:embeddedFontLst>
    <p:embeddedFont>
      <p:font typeface="Lato" panose="020F0502020204030203" pitchFamily="34" charset="0"/>
      <p:regular r:id="rId54"/>
      <p:bold r:id="rId55"/>
      <p:italic r:id="rId56"/>
      <p:boldItalic r:id="rId57"/>
    </p:embeddedFont>
    <p:embeddedFont>
      <p:font typeface="Playfair Display" panose="00000500000000000000" pitchFamily="2" charset="0"/>
      <p:regular r:id="rId58"/>
      <p:bold r:id="rId59"/>
      <p:italic r:id="rId60"/>
      <p:boldItalic r:id="rId61"/>
    </p:embeddedFont>
    <p:embeddedFont>
      <p:font typeface="TH SarabunPSK" panose="020B0500040200020003" pitchFamily="34" charset="-34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CB310E-E2BB-4C29-9FBC-A559D23BAF6C}">
  <a:tblStyle styleId="{89CB310E-E2BB-4C29-9FBC-A559D23BAF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383" autoAdjust="0"/>
  </p:normalViewPr>
  <p:slideViewPr>
    <p:cSldViewPr snapToGrid="0">
      <p:cViewPr varScale="1">
        <p:scale>
          <a:sx n="106" d="100"/>
          <a:sy n="106" d="100"/>
        </p:scale>
        <p:origin x="69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9d143b9c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9d143b9c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08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9d143b9c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9d143b9c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279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51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1e3d9172c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1e3d9172c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1e3d9172c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1e3d9172c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1e3d9172c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1e3d9172c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1e3d9172c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1e3d9172c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1e3d9172c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1e3d9172c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1e3d9172c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1e3d9172c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1e3d9172c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1e3d9172c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9d143b9c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9d143b9c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985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1e3d9172c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1e3d9172c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e161fae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e161fae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07e0965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07e0965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1e3d9172c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1e3d9172c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1e3d9172c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1e3d9172c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1e3d9172c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1e3d9172c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e161fa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e161fa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9d143b9c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9d143b9c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9d143b9c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9d143b9c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e161fae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3e161fae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07e09657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07e09657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982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e161fae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3e161fae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663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07e09657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07e09657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9d143b9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9d143b9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07e09657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07e09657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9d143b9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9d143b9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07e09657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07e09657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d30e0d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d30e0d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9d143b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9d143b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03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9d143b9c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9d143b9c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619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0065" y="748800"/>
            <a:ext cx="5968374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48615" y="992700"/>
            <a:ext cx="4819744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382845" y="1627200"/>
            <a:ext cx="4355788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382846" y="3266930"/>
            <a:ext cx="4387318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CvpP6em14M&amp;t=285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rpXjwJWR2bk" TargetMode="External"/><Relationship Id="rId4" Type="http://schemas.openxmlformats.org/officeDocument/2006/relationships/hyperlink" Target="https://www.youtube.com/watch?v=nOVGd9UELLU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sorayut.gl@kmitl.ac.th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02120" y="1092727"/>
            <a:ext cx="3173506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โครงงาน 2565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346810" y="2571750"/>
            <a:ext cx="4373805" cy="134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หลักสูตรวิศวกรรมศาสตรบัณฑิต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สา</a:t>
            </a:r>
            <a:r>
              <a:rPr lang="th-TH" sz="1400" dirty="0"/>
              <a:t>ข</a:t>
            </a:r>
            <a:r>
              <a:rPr lang="en" sz="1400" dirty="0"/>
              <a:t>าวิชาวิศวกรรมคอมพิวเตอร์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/>
              <a:t>หลักสูตรวิศวกรรม</a:t>
            </a:r>
            <a:r>
              <a:rPr lang="th-TH" sz="1400" dirty="0" err="1"/>
              <a:t>ศา</a:t>
            </a:r>
            <a:r>
              <a:rPr lang="th-TH" sz="1400" dirty="0"/>
              <a:t>สตรบัณฑิต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/>
              <a:t>สาขาวิชาวิศวกรรมคอมพิวเตอร์</a:t>
            </a:r>
            <a:r>
              <a:rPr lang="en-US" sz="1400" dirty="0"/>
              <a:t> </a:t>
            </a:r>
            <a:r>
              <a:rPr lang="th-TH" sz="1400" dirty="0"/>
              <a:t>(ต่อเนื่อง)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2488DB-8CF4-4E82-A9D8-44AB3FEB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ประเภทโครงงาน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49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ปริมาณงานขั้นต่ำสำหรับโครงงาน 1</a:t>
            </a:r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แบบที่ 1 :  HW+SW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แบบที่ 2 :  SW_Dev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แบบที่ 3 :  Research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047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แบบที่ 1 : HW+SW</a:t>
            </a: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ปริมาณที่คาดหวัง : </a:t>
            </a:r>
            <a:r>
              <a:rPr lang="en" b="1" dirty="0">
                <a:solidFill>
                  <a:srgbClr val="B45F06"/>
                </a:solidFill>
              </a:rPr>
              <a:t>ระบบที่เชื่อมโยงทุกส่วนเข้าด้วยกัน</a:t>
            </a:r>
            <a:endParaRPr b="1"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Recommend : โครงงานที่มีการใช้หลายเทคโนโลยี เช่น HW+WebApp, IoT, Big Data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Example : โครงงานที่ทำเกี่ยวกับ IoT ต้องแสดงว่าสามารถรับข้อมูลจาก sensor แล้วส่งผ่าน MCU ไปยัง Platform เพื่อเก็บข้อมูล และแสดงข้อมูลที่เก็บอยู่ในระบบได้ เป็นต้น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5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แบบที่ 2 : SW_Dev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ปริมาณที่คาดหวัง : </a:t>
            </a:r>
            <a:r>
              <a:rPr lang="en" b="1" dirty="0">
                <a:solidFill>
                  <a:srgbClr val="B45F06"/>
                </a:solidFill>
              </a:rPr>
              <a:t>Complete Design (ทั้ง Front-end และ Back-end) และ Implement 30 % ของฟังก์ชันทั้งหมด</a:t>
            </a:r>
            <a:endParaRPr b="1"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Recommend : 1. Mobile App, Web App, SW Dev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Example : </a:t>
            </a:r>
            <a:r>
              <a:rPr lang="th-TH" dirty="0"/>
              <a:t>โครงงานที่พัฒนา </a:t>
            </a:r>
            <a:r>
              <a:rPr lang="en-US" dirty="0"/>
              <a:t>Mobile App </a:t>
            </a:r>
            <a:r>
              <a:rPr lang="th-TH" dirty="0"/>
              <a:t>ต้องมี </a:t>
            </a:r>
            <a:r>
              <a:rPr lang="en-US" dirty="0"/>
              <a:t>App </a:t>
            </a:r>
            <a:r>
              <a:rPr lang="th-TH" dirty="0"/>
              <a:t>ที่สามารถแสดง </a:t>
            </a:r>
            <a:r>
              <a:rPr lang="en-US" dirty="0"/>
              <a:t>UI </a:t>
            </a:r>
            <a:r>
              <a:rPr lang="th-TH" dirty="0"/>
              <a:t>ต่างๆ ได้ โดยมีฟังก์ชันที่พัฒนาเสร็จแล้ว 30% ของฟังก์ชันทั้งหมด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134487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แบบที่ 3 : Research</a:t>
            </a:r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: </a:t>
            </a:r>
            <a:r>
              <a:rPr lang="en" b="1" dirty="0">
                <a:solidFill>
                  <a:srgbClr val="B45F06"/>
                </a:solidFill>
              </a:rPr>
              <a:t>มีผลการทดลองจาก algorithm หลัก ด้วยข้อมูลที่จะใช้จริง</a:t>
            </a:r>
            <a:endParaRPr b="1" dirty="0">
              <a:solidFill>
                <a:srgbClr val="B45F0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Recommend : โครงงานที่เน้นศึกษาเรื่องใดเรื่องหนึ่งเพื่อตอบโจทย์เฉพาะด้าน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Example : โครงงานที่นำ Algorithm เฉพาะด้าน เช่น algorithm ทางด้าน AI / Image Processing / DSP มาแก้ปัญหาใดปัญหาหนึ่ง ให้แสดงผลทดสอบการเรียกใช้ algorithm นั้นๆ เพื่อแก้ปัญหา  </a:t>
            </a:r>
            <a:r>
              <a:rPr lang="th-TH" dirty="0"/>
              <a:t>เตรียม </a:t>
            </a:r>
            <a:r>
              <a:rPr lang="en-US" dirty="0"/>
              <a:t>Dataset 90%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80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D89C-3EEC-434B-B029-28DDF15E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เงื่อนไข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0A54E-3C86-4738-B93E-97084FAC8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th-TH" dirty="0"/>
              <a:t>เปลี่ยนประเภทภายใน </a:t>
            </a:r>
            <a:r>
              <a:rPr lang="en-US" dirty="0"/>
              <a:t>Progress 3</a:t>
            </a:r>
            <a:endParaRPr lang="th-TH" dirty="0"/>
          </a:p>
          <a:p>
            <a:pPr>
              <a:lnSpc>
                <a:spcPct val="114000"/>
              </a:lnSpc>
            </a:pPr>
            <a:r>
              <a:rPr lang="th-TH" dirty="0"/>
              <a:t>แจ้งเปลี่ยนชื่อโครงงาน </a:t>
            </a:r>
            <a:r>
              <a:rPr lang="en-US" dirty="0"/>
              <a:t>Progress 6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th-TH" sz="1600" dirty="0"/>
              <a:t>ใช้ชื่อใหม่ได้ทันที</a:t>
            </a:r>
            <a:endParaRPr lang="en-US" sz="1600" dirty="0"/>
          </a:p>
          <a:p>
            <a:pPr>
              <a:lnSpc>
                <a:spcPct val="114000"/>
              </a:lnSpc>
            </a:pPr>
            <a:r>
              <a:rPr lang="th-TH" dirty="0"/>
              <a:t>กลุ่มที่มี </a:t>
            </a:r>
            <a:r>
              <a:rPr lang="en-US" dirty="0"/>
              <a:t>App </a:t>
            </a:r>
            <a:r>
              <a:rPr lang="th-TH" dirty="0"/>
              <a:t>ต้อง </a:t>
            </a:r>
            <a:r>
              <a:rPr lang="en-US" dirty="0"/>
              <a:t>Deploy </a:t>
            </a:r>
            <a:r>
              <a:rPr lang="th-TH" dirty="0"/>
              <a:t>นอกเครื่องมือที่ใช้ </a:t>
            </a:r>
            <a:r>
              <a:rPr lang="en-US" dirty="0"/>
              <a:t>Dev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th-TH" sz="1600" dirty="0"/>
              <a:t>เคลม ด้วยรายงานและคลิป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382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2488DB-8CF4-4E82-A9D8-44AB3FEB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รายงานความก้าวหน้า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2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A77A5-A98D-45DC-8FC1-A040CFAE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7400"/>
            <a:ext cx="8520600" cy="1168756"/>
          </a:xfrm>
        </p:spPr>
        <p:txBody>
          <a:bodyPr/>
          <a:lstStyle/>
          <a:p>
            <a:r>
              <a:rPr lang="th-TH" sz="6000" dirty="0"/>
              <a:t>ตรวจรับโครงการ </a:t>
            </a:r>
            <a:r>
              <a:rPr lang="en-US" sz="6000" dirty="0"/>
              <a:t>3</a:t>
            </a:r>
            <a:r>
              <a:rPr lang="th-TH" sz="6000" dirty="0"/>
              <a:t>0</a:t>
            </a:r>
            <a:r>
              <a:rPr lang="en-US" sz="6000" dirty="0"/>
              <a:t>0</a:t>
            </a:r>
            <a:r>
              <a:rPr lang="th-TH" sz="6000" dirty="0"/>
              <a:t> ลบ</a:t>
            </a:r>
            <a:endParaRPr lang="en-US" sz="6000" dirty="0"/>
          </a:p>
        </p:txBody>
      </p:sp>
      <p:pic>
        <p:nvPicPr>
          <p:cNvPr id="1026" name="Picture 2" descr="THE MUVE RAM22​ Condominium Ramkhamhaeng 22 , Bang Kapi">
            <a:extLst>
              <a:ext uri="{FF2B5EF4-FFF2-40B4-BE49-F238E27FC236}">
                <a16:creationId xmlns:a16="http://schemas.microsoft.com/office/drawing/2014/main" id="{AFE62195-0C12-40DB-9235-37AF335B3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61" y="1799330"/>
            <a:ext cx="2256893" cy="141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Evolution of Building Inspections | Fox Blocks">
            <a:extLst>
              <a:ext uri="{FF2B5EF4-FFF2-40B4-BE49-F238E27FC236}">
                <a16:creationId xmlns:a16="http://schemas.microsoft.com/office/drawing/2014/main" id="{966BB520-D812-46AC-8A87-1434A03CE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86" y="1772748"/>
            <a:ext cx="2161670" cy="14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D766CCB5-70E8-4B5D-9A1E-1C0BB5EA214D}"/>
              </a:ext>
            </a:extLst>
          </p:cNvPr>
          <p:cNvSpPr txBox="1">
            <a:spLocks/>
          </p:cNvSpPr>
          <p:nvPr/>
        </p:nvSpPr>
        <p:spPr>
          <a:xfrm>
            <a:off x="459788" y="3575815"/>
            <a:ext cx="2206466" cy="116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6000" dirty="0"/>
              <a:t>A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64E9CF-28D7-4B8C-8C4C-3ED1A6F5CB93}"/>
              </a:ext>
            </a:extLst>
          </p:cNvPr>
          <p:cNvSpPr txBox="1">
            <a:spLocks/>
          </p:cNvSpPr>
          <p:nvPr/>
        </p:nvSpPr>
        <p:spPr>
          <a:xfrm>
            <a:off x="3093012" y="3575815"/>
            <a:ext cx="2161670" cy="116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6000" dirty="0"/>
              <a:t>B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C2E0CA2B-B65E-44D6-8D13-FAB2205779AE}"/>
              </a:ext>
            </a:extLst>
          </p:cNvPr>
          <p:cNvSpPr txBox="1">
            <a:spLocks/>
          </p:cNvSpPr>
          <p:nvPr/>
        </p:nvSpPr>
        <p:spPr>
          <a:xfrm>
            <a:off x="5832719" y="3360626"/>
            <a:ext cx="3119660" cy="133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Lato"/>
              <a:buNone/>
              <a:defRPr sz="10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th-TH" sz="4400" dirty="0"/>
              <a:t>โครงการ </a:t>
            </a:r>
            <a:r>
              <a:rPr lang="en-US" sz="4400" dirty="0"/>
              <a:t>SW </a:t>
            </a:r>
            <a:r>
              <a:rPr lang="th-TH" sz="4400" dirty="0"/>
              <a:t> </a:t>
            </a:r>
            <a:endParaRPr lang="en-US" sz="4400" dirty="0"/>
          </a:p>
          <a:p>
            <a:r>
              <a:rPr lang="en-US" sz="4400" dirty="0"/>
              <a:t>2 </a:t>
            </a:r>
            <a:r>
              <a:rPr lang="th-TH" sz="4400" dirty="0"/>
              <a:t>ลบ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9967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A95659-AA06-4CEA-A366-8A2B8FF9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บางปัญหาที่พบใน</a:t>
            </a:r>
            <a:r>
              <a:rPr lang="th-TH" dirty="0" err="1"/>
              <a:t>การทำ</a:t>
            </a:r>
            <a:r>
              <a:rPr lang="th-TH" dirty="0"/>
              <a:t>โครงงาน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3E21A-A06F-4031-B9C6-274E4836C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th-TH" dirty="0"/>
              <a:t>ได้เกรดสูงกว่าความเป็นจริง</a:t>
            </a:r>
          </a:p>
          <a:p>
            <a:pPr lvl="1">
              <a:spcBef>
                <a:spcPts val="600"/>
              </a:spcBef>
            </a:pPr>
            <a:r>
              <a:rPr lang="th-TH" dirty="0"/>
              <a:t>งานน้อย (ปริมาณ </a:t>
            </a:r>
            <a:r>
              <a:rPr lang="en-US" dirty="0"/>
              <a:t>&amp;</a:t>
            </a:r>
            <a:r>
              <a:rPr lang="th-TH" dirty="0"/>
              <a:t> คุณภาพ)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Advisor </a:t>
            </a:r>
            <a:r>
              <a:rPr lang="th-TH" dirty="0"/>
              <a:t>เห็นใจ</a:t>
            </a:r>
          </a:p>
          <a:p>
            <a:pPr lvl="1">
              <a:spcBef>
                <a:spcPts val="600"/>
              </a:spcBef>
            </a:pPr>
            <a:r>
              <a:rPr lang="th-TH" dirty="0"/>
              <a:t>เครื่องมือในการวัดผลไม่มีประสิทธิภาพ</a:t>
            </a:r>
          </a:p>
          <a:p>
            <a:pPr>
              <a:spcBef>
                <a:spcPts val="600"/>
              </a:spcBef>
            </a:pPr>
            <a:r>
              <a:rPr lang="th-TH" dirty="0"/>
              <a:t>นศ.เร่งทำงานในช่วงใกล้สอบ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th-TH" dirty="0"/>
              <a:t>ขับเคลื่อนนโยบายกรรมการบริหารหลักสูตร</a:t>
            </a:r>
          </a:p>
          <a:p>
            <a:pPr lvl="1">
              <a:spcBef>
                <a:spcPts val="600"/>
              </a:spcBef>
            </a:pPr>
            <a:r>
              <a:rPr lang="th-TH" dirty="0"/>
              <a:t>นักศึกษา</a:t>
            </a:r>
            <a:r>
              <a:rPr lang="en-US" dirty="0"/>
              <a:t> &amp; Advisor</a:t>
            </a:r>
            <a:endParaRPr lang="th-TH" dirty="0"/>
          </a:p>
          <a:p>
            <a:pPr lvl="1">
              <a:spcBef>
                <a:spcPts val="600"/>
              </a:spcBef>
            </a:pPr>
            <a:r>
              <a:rPr lang="th-TH" dirty="0"/>
              <a:t>กรรมการบริหารหลักสูตร</a:t>
            </a:r>
          </a:p>
        </p:txBody>
      </p:sp>
    </p:spTree>
    <p:extLst>
      <p:ext uri="{BB962C8B-B14F-4D97-AF65-F5344CB8AC3E}">
        <p14:creationId xmlns:p14="http://schemas.microsoft.com/office/powerpoint/2010/main" val="3916469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5F29-EFA6-4D95-9DC5-EC53E290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0239"/>
            <a:ext cx="8520600" cy="626100"/>
          </a:xfrm>
        </p:spPr>
        <p:txBody>
          <a:bodyPr/>
          <a:lstStyle/>
          <a:p>
            <a:r>
              <a:rPr lang="en-US" dirty="0"/>
              <a:t>Commits in Progress 6 – Project 1/2563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E362BB5-A507-4E21-9A1A-D6A006F8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03" y="872887"/>
            <a:ext cx="7127885" cy="143579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363CE27-92C2-434B-A0F2-2140A9EAB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3" y="3431480"/>
            <a:ext cx="7127885" cy="1250222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7AD085-FBF7-49E2-862F-1EF68502C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189313"/>
            <a:ext cx="7127885" cy="13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9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คำอธิบายรายวิชา โครงงาน 1</a:t>
            </a:r>
            <a:endParaRPr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เป็นการทําโครงงานหรืองานวิจัยในหัวข้อที่เกี่ยวข้องกับวิศวกรรมคอมพิวเตอร์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ภายใต้การดูแลของ</a:t>
            </a:r>
            <a:r>
              <a:rPr lang="en" b="1" u="sng" dirty="0"/>
              <a:t>อาจารย์ที่ปรึกษา</a:t>
            </a:r>
            <a:r>
              <a:rPr lang="en" dirty="0"/>
              <a:t> 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ในระหว่างภาคการศึกษามี</a:t>
            </a:r>
            <a:r>
              <a:rPr lang="en" b="1" u="sng" dirty="0"/>
              <a:t>การเสนอรายงานความคืบหน้า</a:t>
            </a:r>
            <a:r>
              <a:rPr lang="en" dirty="0"/>
              <a:t>ของงานอย่างสม่ำเสมอ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เมื่อสิ้นภาคการศึกษานักศึกษาจะต้องส่งรายงานและบทสรุปของงาน 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พร้อมทั้งนําเสนอต่อคณะกรรมการสอบ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079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B369-6166-4DF9-B4F7-B31F4E3C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Grade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5C2C2F9-7F5B-41C8-8A0A-2C58A9969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03" t="39287"/>
          <a:stretch/>
        </p:blipFill>
        <p:spPr>
          <a:xfrm>
            <a:off x="3400424" y="1089025"/>
            <a:ext cx="1663805" cy="169046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7BF288B-89B9-4B7F-AB1E-1AC4DA8A3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51" t="41234"/>
          <a:stretch/>
        </p:blipFill>
        <p:spPr>
          <a:xfrm>
            <a:off x="3340100" y="2900590"/>
            <a:ext cx="1768475" cy="1781619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9E23B8A-8EC0-40AF-9AD3-028C2F881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97" t="40085"/>
          <a:stretch/>
        </p:blipFill>
        <p:spPr>
          <a:xfrm>
            <a:off x="5173023" y="1043446"/>
            <a:ext cx="1753245" cy="173603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3495944-99CC-428F-B702-BE5F090FD6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83" t="41675" b="-1"/>
          <a:stretch/>
        </p:blipFill>
        <p:spPr>
          <a:xfrm>
            <a:off x="5095740" y="2878365"/>
            <a:ext cx="1775804" cy="1781619"/>
          </a:xfrm>
          <a:prstGeom prst="rect">
            <a:avLst/>
          </a:prstGeom>
        </p:spPr>
      </p:pic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9F581F96-5BC4-4098-A83F-2BF91DDEC2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85" t="40521"/>
          <a:stretch/>
        </p:blipFill>
        <p:spPr>
          <a:xfrm>
            <a:off x="6952640" y="1089025"/>
            <a:ext cx="1713556" cy="173603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F4126AD-9E32-4FBD-9497-779DBCCAB8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693" t="42516"/>
          <a:stretch/>
        </p:blipFill>
        <p:spPr>
          <a:xfrm>
            <a:off x="6908313" y="2900590"/>
            <a:ext cx="1820131" cy="1781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31E8D1-3089-4490-9961-0A034F7E0E3D}"/>
              </a:ext>
            </a:extLst>
          </p:cNvPr>
          <p:cNvSpPr txBox="1"/>
          <p:nvPr/>
        </p:nvSpPr>
        <p:spPr>
          <a:xfrm>
            <a:off x="3584575" y="4627200"/>
            <a:ext cx="1298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accent6">
                    <a:lumMod val="75000"/>
                  </a:schemeClr>
                </a:solidFill>
              </a:rPr>
              <a:t>2563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1245A-60EE-4666-8D26-8C842A5DFA71}"/>
              </a:ext>
            </a:extLst>
          </p:cNvPr>
          <p:cNvSpPr txBox="1"/>
          <p:nvPr/>
        </p:nvSpPr>
        <p:spPr>
          <a:xfrm>
            <a:off x="5370512" y="4627200"/>
            <a:ext cx="1298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accent6">
                    <a:lumMod val="75000"/>
                  </a:schemeClr>
                </a:solidFill>
              </a:rPr>
              <a:t>2562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52FF9-8A82-48D8-A2DD-971FB7AE3D49}"/>
              </a:ext>
            </a:extLst>
          </p:cNvPr>
          <p:cNvSpPr txBox="1"/>
          <p:nvPr/>
        </p:nvSpPr>
        <p:spPr>
          <a:xfrm>
            <a:off x="7204075" y="4627200"/>
            <a:ext cx="1298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accent6">
                    <a:lumMod val="75000"/>
                  </a:schemeClr>
                </a:solidFill>
              </a:rPr>
              <a:t>2561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35F4F-6498-4DE8-80FA-4F799949ED87}"/>
              </a:ext>
            </a:extLst>
          </p:cNvPr>
          <p:cNvSpPr txBox="1"/>
          <p:nvPr/>
        </p:nvSpPr>
        <p:spPr>
          <a:xfrm>
            <a:off x="61879" y="1635540"/>
            <a:ext cx="1298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Project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77D3BB-09A1-4862-B541-0095419B6E11}"/>
              </a:ext>
            </a:extLst>
          </p:cNvPr>
          <p:cNvSpPr txBox="1"/>
          <p:nvPr/>
        </p:nvSpPr>
        <p:spPr>
          <a:xfrm>
            <a:off x="112679" y="3518680"/>
            <a:ext cx="1298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Project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83204-927A-D498-5583-A8C56CDCDC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975" y="1089025"/>
            <a:ext cx="1579382" cy="1635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3B4473-139E-BB38-991B-1F1EA36FB2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4046" y="3057427"/>
            <a:ext cx="1587905" cy="1538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EB05BD-16BB-FFC2-F9A2-257AF61FC31D}"/>
              </a:ext>
            </a:extLst>
          </p:cNvPr>
          <p:cNvSpPr txBox="1"/>
          <p:nvPr/>
        </p:nvSpPr>
        <p:spPr>
          <a:xfrm>
            <a:off x="1695378" y="4627200"/>
            <a:ext cx="1298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solidFill>
                  <a:schemeClr val="accent6">
                    <a:lumMod val="75000"/>
                  </a:schemeClr>
                </a:solidFill>
              </a:rPr>
              <a:t>2564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38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รายงานความก้าวหน้า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th-TH" dirty="0">
                <a:uFill>
                  <a:noFill/>
                </a:uFill>
              </a:rPr>
              <a:t>แบบฟอร์มรายงานความก้าวหน้า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th-TH" dirty="0">
                <a:uFill>
                  <a:noFill/>
                </a:uFill>
              </a:rPr>
              <a:t>เอกสารประกอบรายงานความก้าวหน้า</a:t>
            </a:r>
          </a:p>
          <a:p>
            <a:pPr lvl="1" indent="-336550">
              <a:spcBef>
                <a:spcPts val="0"/>
              </a:spcBef>
              <a:buSzPts val="1700"/>
              <a:buAutoNum type="arabicPeriod"/>
            </a:pPr>
            <a:r>
              <a:rPr lang="en-US" sz="1800" dirty="0">
                <a:uFill>
                  <a:noFill/>
                </a:uFill>
              </a:rPr>
              <a:t>Git (Invite Advisor)</a:t>
            </a:r>
          </a:p>
          <a:p>
            <a:pPr lvl="1" indent="-336550">
              <a:spcBef>
                <a:spcPts val="0"/>
              </a:spcBef>
              <a:buSzPts val="1700"/>
              <a:buAutoNum type="arabicPeriod"/>
            </a:pPr>
            <a:r>
              <a:rPr lang="en-US" sz="1800" dirty="0">
                <a:uFill>
                  <a:noFill/>
                </a:uFill>
              </a:rPr>
              <a:t>Microsoft Project</a:t>
            </a:r>
            <a:endParaRPr lang="th-TH" sz="1800" dirty="0">
              <a:uFill>
                <a:noFill/>
              </a:uFill>
            </a:endParaRPr>
          </a:p>
          <a:p>
            <a:pPr lvl="1" indent="-336550">
              <a:spcBef>
                <a:spcPts val="0"/>
              </a:spcBef>
              <a:buSzPts val="1700"/>
              <a:buAutoNum type="arabicPeriod"/>
            </a:pPr>
            <a:r>
              <a:rPr lang="th-TH" sz="1800" dirty="0">
                <a:uFill>
                  <a:noFill/>
                </a:uFill>
              </a:rPr>
              <a:t>เริ่มส่งในรายงานความก้าวหน้าครั้งที่ 2</a:t>
            </a:r>
          </a:p>
          <a:p>
            <a:pPr lvl="1" indent="-336550">
              <a:spcBef>
                <a:spcPts val="0"/>
              </a:spcBef>
              <a:buSzPts val="1700"/>
              <a:buFont typeface="Lato"/>
              <a:buAutoNum type="arabicPeriod"/>
            </a:pPr>
            <a:r>
              <a:rPr lang="th-TH" sz="1800" dirty="0">
                <a:uFill>
                  <a:noFill/>
                </a:uFill>
              </a:rPr>
              <a:t>สมบูรณ์ (99</a:t>
            </a:r>
            <a:r>
              <a:rPr lang="en-US" sz="1800" dirty="0">
                <a:uFill>
                  <a:noFill/>
                </a:uFill>
              </a:rPr>
              <a:t>%</a:t>
            </a:r>
            <a:r>
              <a:rPr lang="th-TH" sz="1800" dirty="0">
                <a:uFill>
                  <a:noFill/>
                </a:uFill>
              </a:rPr>
              <a:t>) ในรายงานความก้าวหน้าครั้งที่ 3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dirty="0"/>
              <a:t>ส่งไฟล์ผ่าน </a:t>
            </a:r>
            <a:r>
              <a:rPr lang="en-US" dirty="0"/>
              <a:t>Microsoft</a:t>
            </a:r>
            <a:r>
              <a:rPr lang="en" dirty="0"/>
              <a:t> Forms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FB1F-8E4C-45A9-944D-364214F3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uFill>
                  <a:noFill/>
                </a:uFill>
              </a:rPr>
              <a:t>เอกสารประกอบรายงานความก้าวหน้า</a:t>
            </a:r>
            <a:br>
              <a:rPr lang="th-TH" dirty="0">
                <a:uFill>
                  <a:noFill/>
                </a:uFill>
              </a:rPr>
            </a:br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273049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Git Stat</a:t>
            </a:r>
            <a:endParaRPr dirty="0"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0580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ส่ง 3 รูป/Repo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800" dirty="0"/>
              <a:t>Commits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800" dirty="0"/>
              <a:t>Contributors</a:t>
            </a:r>
            <a:r>
              <a:rPr lang="th-TH" sz="1800" dirty="0"/>
              <a:t> (ต้องมี </a:t>
            </a:r>
            <a:r>
              <a:rPr lang="en-US" sz="1800" dirty="0"/>
              <a:t>Advisor</a:t>
            </a:r>
            <a:r>
              <a:rPr lang="th-TH" sz="1800" dirty="0"/>
              <a:t>)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800" dirty="0"/>
              <a:t>3 Latest Commit Messages</a:t>
            </a:r>
            <a:endParaRPr sz="1800"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400"/>
              <a:buAutoNum type="arabicPeriod"/>
            </a:pPr>
            <a:r>
              <a:rPr lang="en" sz="1800" b="1" dirty="0">
                <a:solidFill>
                  <a:srgbClr val="A61C00"/>
                </a:solidFill>
              </a:rPr>
              <a:t>ไม่ใส่ commit message ไม่รับ</a:t>
            </a:r>
            <a:endParaRPr sz="1800" b="1" dirty="0">
              <a:solidFill>
                <a:srgbClr val="A61C00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800" dirty="0"/>
              <a:t>Commit ทุกครั้งที่ code</a:t>
            </a:r>
            <a:endParaRPr sz="1800"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800" dirty="0"/>
              <a:t>อย่างน้อย commit สัปดาห์ละครั้ง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ใช้ Git Repo ใดก็ได้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Private/Public</a:t>
            </a:r>
            <a:endParaRPr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320E31DD-2089-4FEB-82C0-B263FCFAA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25" r="1"/>
          <a:stretch/>
        </p:blipFill>
        <p:spPr>
          <a:xfrm>
            <a:off x="5617509" y="1713939"/>
            <a:ext cx="1986802" cy="1364777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CD2C85F0-2C59-408B-89BD-8854D1BA2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" r="95478"/>
          <a:stretch/>
        </p:blipFill>
        <p:spPr>
          <a:xfrm>
            <a:off x="5294780" y="1713939"/>
            <a:ext cx="322729" cy="13647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076" y="391350"/>
            <a:ext cx="6582225" cy="417792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215875" y="2167275"/>
            <a:ext cx="1937700" cy="6261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Commits</a:t>
            </a:r>
            <a:endParaRPr/>
          </a:p>
        </p:txBody>
      </p:sp>
      <p:sp>
        <p:nvSpPr>
          <p:cNvPr id="150" name="Google Shape;150;p28"/>
          <p:cNvSpPr txBox="1"/>
          <p:nvPr/>
        </p:nvSpPr>
        <p:spPr>
          <a:xfrm>
            <a:off x="4167013" y="4618700"/>
            <a:ext cx="46653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https://github.com/LiteOS/LiteOS/graphs/commit-activity</a:t>
            </a:r>
            <a:endParaRPr sz="900"/>
          </a:p>
        </p:txBody>
      </p:sp>
      <p:cxnSp>
        <p:nvCxnSpPr>
          <p:cNvPr id="151" name="Google Shape;151;p28"/>
          <p:cNvCxnSpPr/>
          <p:nvPr/>
        </p:nvCxnSpPr>
        <p:spPr>
          <a:xfrm flipH="1">
            <a:off x="6583575" y="1232100"/>
            <a:ext cx="489900" cy="6816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49" y="391350"/>
            <a:ext cx="6871249" cy="417762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513025" y="3238425"/>
            <a:ext cx="2832300" cy="6261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158" name="Google Shape;158;p29"/>
          <p:cNvSpPr txBox="1"/>
          <p:nvPr/>
        </p:nvSpPr>
        <p:spPr>
          <a:xfrm>
            <a:off x="5933400" y="4703900"/>
            <a:ext cx="28989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https://github.com/LiteOS/LiteOS/graphs/contributors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50" y="384900"/>
            <a:ext cx="8426524" cy="4148851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735325" y="1400250"/>
            <a:ext cx="4076400" cy="6966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Commit Messages</a:t>
            </a:r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6779675" y="4639525"/>
            <a:ext cx="22383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https://github.com/LiteOS/LiteOS/commits/master</a:t>
            </a:r>
            <a:endParaRPr sz="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4481-647B-468C-AE5B-DF4EB6E8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Git </a:t>
            </a:r>
            <a:r>
              <a:rPr lang="th-TH" dirty="0"/>
              <a:t>ในส่วนของอ.ธนา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F0241-2DAC-4699-9AB2-34AEAC892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450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version control planning  </a:t>
            </a:r>
          </a:p>
          <a:p>
            <a:r>
              <a:rPr lang="th-TH" dirty="0"/>
              <a:t>กำหนด </a:t>
            </a:r>
            <a:r>
              <a:rPr lang="en-US" dirty="0"/>
              <a:t>branch </a:t>
            </a:r>
            <a:r>
              <a:rPr lang="th-TH" dirty="0"/>
              <a:t>หรือ </a:t>
            </a:r>
            <a:r>
              <a:rPr lang="en-US" dirty="0"/>
              <a:t>feature </a:t>
            </a:r>
            <a:r>
              <a:rPr lang="th-TH" dirty="0"/>
              <a:t>ของการพัฒนา </a:t>
            </a:r>
          </a:p>
          <a:p>
            <a:r>
              <a:rPr lang="th-TH" dirty="0"/>
              <a:t>ส่งในช่วงต้นเทอม ประมาณเวลาให้เขากำหนด </a:t>
            </a:r>
            <a:r>
              <a:rPr lang="en-US" dirty="0"/>
              <a:t>scope</a:t>
            </a:r>
            <a:r>
              <a:rPr lang="th-TH" dirty="0"/>
              <a:t> งานกันเรียบร้อยแล้ว </a:t>
            </a:r>
          </a:p>
          <a:p>
            <a:endParaRPr lang="th-TH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A909EA-A87A-4ABD-A998-63F3D980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0" y="2145368"/>
            <a:ext cx="5360740" cy="25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78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FB1F-8E4C-45A9-944D-364214F3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uFill>
                  <a:noFill/>
                </a:uFill>
              </a:rPr>
              <a:t>เอกสารประกอบรายงานความก้าวหน้า</a:t>
            </a:r>
            <a:br>
              <a:rPr lang="th-TH" dirty="0">
                <a:uFill>
                  <a:noFill/>
                </a:uFill>
              </a:rPr>
            </a:br>
            <a:r>
              <a:rPr lang="en-US" dirty="0">
                <a:uFill>
                  <a:noFill/>
                </a:uFill>
              </a:rPr>
              <a:t>Microsoft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2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Project 2019 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visit → </a:t>
            </a:r>
            <a:r>
              <a:rPr lang="en" b="1"/>
              <a:t>portal.azure.com</a:t>
            </a:r>
            <a:endParaRPr b="1"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277" y="1021937"/>
            <a:ext cx="5105376" cy="36774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คำอธิบายรายวิชา โครงงาน 2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เป็นการทําโครงงานหรืองานวิจัยที่ต่อเนื่องจากวิชา</a:t>
            </a:r>
            <a:r>
              <a:rPr lang="en" dirty="0"/>
              <a:t> 01076311 </a:t>
            </a:r>
            <a:r>
              <a:rPr lang="en" dirty="0" err="1"/>
              <a:t>โครงงาน</a:t>
            </a:r>
            <a:r>
              <a:rPr lang="en" dirty="0"/>
              <a:t> 1 </a:t>
            </a:r>
            <a:r>
              <a:rPr lang="en" dirty="0" err="1"/>
              <a:t>ให้สําเร็จ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ในระหว่างภาคการศึกษามีการเสนอรายงานความคืบหน้าของงานอย่างสม่ำเสมอ 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err="1"/>
              <a:t>เมื่อสิ้นภาคการศึกษา</a:t>
            </a:r>
            <a:r>
              <a:rPr lang="en" dirty="0"/>
              <a:t> </a:t>
            </a:r>
            <a:r>
              <a:rPr lang="en" dirty="0" err="1"/>
              <a:t>นักศึกษาจะต้องส่งผลงานที่สําเร็จและปริญญานิพนธ์ฉบับสมบูรณ์</a:t>
            </a:r>
            <a:r>
              <a:rPr lang="en" dirty="0"/>
              <a:t> 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 err="1"/>
              <a:t>พร้อมทั้งนําเสนอผลงานต่อคณะกรรมการสอบ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045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Project 2019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312" y="1233875"/>
            <a:ext cx="6539374" cy="34639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Breakdown Structure (WBS)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 20-30 items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Char char="●"/>
            </a:pPr>
            <a:r>
              <a:rPr lang="en" sz="1600">
                <a:solidFill>
                  <a:srgbClr val="666666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https://www.youtube.com/watch?v=CCvpP6em14M</a:t>
            </a:r>
            <a:endParaRPr sz="2300"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rgbClr val="666666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https://www.youtube.com/watch?v=nOVGd9UELLU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rgbClr val="666666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https://www.youtube.com/watch?v=rpXjwJWR2bk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140B-8903-4DD8-B1A4-A629F7ED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สิ่งที่ต้องส่ง (อ.ธนา)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57D8-AE5C-4747-8B40-FA70588C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85488" cy="3416400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/>
              <a:t>1. Dashboard : Project overview </a:t>
            </a:r>
            <a:r>
              <a:rPr lang="th-TH" dirty="0"/>
              <a:t>ประกอบด้วย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th-TH" dirty="0"/>
              <a:t>1.1 % </a:t>
            </a:r>
            <a:r>
              <a:rPr lang="en-US" dirty="0"/>
              <a:t>complete </a:t>
            </a:r>
            <a:r>
              <a:rPr lang="th-TH" dirty="0"/>
              <a:t>รวม 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th-TH" dirty="0"/>
              <a:t>1.2 </a:t>
            </a:r>
            <a:r>
              <a:rPr lang="en-US" dirty="0"/>
              <a:t>Milestones due </a:t>
            </a:r>
          </a:p>
          <a:p>
            <a:pPr marL="114300" indent="0">
              <a:buNone/>
            </a:pPr>
            <a:r>
              <a:rPr lang="en-US" dirty="0"/>
              <a:t>	1.3 % complete </a:t>
            </a:r>
            <a:r>
              <a:rPr lang="th-TH" dirty="0"/>
              <a:t>แยกแต่ละงานหลัก 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th-TH" dirty="0"/>
              <a:t>1.4 </a:t>
            </a:r>
            <a:r>
              <a:rPr lang="en-US" dirty="0"/>
              <a:t>Late tasks</a:t>
            </a:r>
          </a:p>
          <a:p>
            <a:pPr marL="114300" indent="0">
              <a:buNone/>
            </a:pPr>
            <a:r>
              <a:rPr lang="en-US" dirty="0"/>
              <a:t>	1.5 Time</a:t>
            </a:r>
            <a:r>
              <a:rPr lang="th-TH" dirty="0"/>
              <a:t> </a:t>
            </a:r>
            <a:r>
              <a:rPr lang="en-US" dirty="0"/>
              <a:t>Line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2. Dashboard : Late Task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3. Dashboard : Milestone Report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4. Dashboard : Resource Overview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5. Gantt Chart</a:t>
            </a:r>
          </a:p>
        </p:txBody>
      </p:sp>
    </p:spTree>
    <p:extLst>
      <p:ext uri="{BB962C8B-B14F-4D97-AF65-F5344CB8AC3E}">
        <p14:creationId xmlns:p14="http://schemas.microsoft.com/office/powerpoint/2010/main" val="987940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140B-8903-4DD8-B1A4-A629F7ED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ที่อาจจะเพิ่ม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57D8-AE5C-4747-8B40-FA70588C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85488" cy="34164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Cost Performance Index (CPI)</a:t>
            </a:r>
            <a:endParaRPr lang="th-TH" dirty="0"/>
          </a:p>
          <a:p>
            <a:pPr>
              <a:buFont typeface="+mj-lt"/>
              <a:buAutoNum type="arabicPeriod"/>
            </a:pPr>
            <a:r>
              <a:rPr lang="en-US" dirty="0"/>
              <a:t>Schedule Performance Index (SPI)</a:t>
            </a:r>
            <a:endParaRPr lang="th-TH" dirty="0"/>
          </a:p>
          <a:p>
            <a:pPr marL="114300" indent="0">
              <a:buNone/>
            </a:pPr>
            <a:endParaRPr lang="en-US" dirty="0"/>
          </a:p>
          <a:p>
            <a:r>
              <a:rPr lang="th-TH" dirty="0"/>
              <a:t>ระบุ </a:t>
            </a:r>
            <a:r>
              <a:rPr lang="en-US" dirty="0"/>
              <a:t>Resource Unit </a:t>
            </a:r>
            <a:r>
              <a:rPr lang="th-TH" dirty="0"/>
              <a:t>ด้วยชื่อ</a:t>
            </a:r>
            <a:endParaRPr lang="en-US" dirty="0"/>
          </a:p>
          <a:p>
            <a:r>
              <a:rPr lang="th-TH" dirty="0"/>
              <a:t>100 </a:t>
            </a:r>
            <a:r>
              <a:rPr lang="en-US" dirty="0"/>
              <a:t>Bath</a:t>
            </a:r>
            <a:r>
              <a:rPr lang="en-US"/>
              <a:t>/hour</a:t>
            </a:r>
            <a:endParaRPr lang="en-US" dirty="0"/>
          </a:p>
          <a:p>
            <a:r>
              <a:rPr lang="th-TH" dirty="0"/>
              <a:t>อัพเดต </a:t>
            </a:r>
            <a:r>
              <a:rPr lang="en-US" dirty="0"/>
              <a:t>Actual Work/Tracking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67111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140B-8903-4DD8-B1A4-A629F7ED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ที่กรอกในฟอร์ม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57D8-AE5C-4747-8B40-FA70588C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85488" cy="34164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% Complete (%)	</a:t>
            </a:r>
            <a:endParaRPr lang="th-TH" dirty="0"/>
          </a:p>
          <a:p>
            <a:pPr>
              <a:buFont typeface="+mj-lt"/>
              <a:buAutoNum type="arabicPeriod"/>
            </a:pPr>
            <a:r>
              <a:rPr lang="th-TH" dirty="0"/>
              <a:t>จำนวนชั่วโมง </a:t>
            </a:r>
            <a:r>
              <a:rPr lang="en-US" dirty="0"/>
              <a:t>Baseline Work (</a:t>
            </a:r>
            <a:r>
              <a:rPr lang="en-US" dirty="0" err="1"/>
              <a:t>Hrs</a:t>
            </a:r>
            <a:r>
              <a:rPr lang="en-US" dirty="0"/>
              <a:t>)</a:t>
            </a:r>
            <a:endParaRPr lang="th-TH" dirty="0"/>
          </a:p>
          <a:p>
            <a:pPr>
              <a:buFont typeface="+mj-lt"/>
              <a:buAutoNum type="arabicPeriod"/>
            </a:pPr>
            <a:r>
              <a:rPr lang="th-TH" dirty="0"/>
              <a:t>จำนวนชั่วโมง </a:t>
            </a:r>
            <a:r>
              <a:rPr lang="en-US" dirty="0"/>
              <a:t>Actual Work (</a:t>
            </a:r>
            <a:r>
              <a:rPr lang="en-US" dirty="0" err="1"/>
              <a:t>Hrs</a:t>
            </a:r>
            <a:r>
              <a:rPr lang="en-US" dirty="0"/>
              <a:t>)</a:t>
            </a:r>
            <a:endParaRPr lang="th-TH" dirty="0"/>
          </a:p>
          <a:p>
            <a:pPr>
              <a:buFont typeface="+mj-lt"/>
              <a:buAutoNum type="arabicPeriod"/>
            </a:pPr>
            <a:r>
              <a:rPr lang="th-TH" dirty="0"/>
              <a:t>จำนวน </a:t>
            </a:r>
            <a:r>
              <a:rPr lang="en-US" dirty="0"/>
              <a:t>Task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h-TH" dirty="0"/>
              <a:t>กลุ่ม 2 คน ต้องมี </a:t>
            </a:r>
            <a:r>
              <a:rPr lang="en-US" dirty="0"/>
              <a:t>WBS </a:t>
            </a:r>
            <a:r>
              <a:rPr lang="th-TH" dirty="0"/>
              <a:t>ขั้นต่ำ 35 </a:t>
            </a:r>
            <a:r>
              <a:rPr lang="en-US" dirty="0"/>
              <a:t>Tasks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h-TH" dirty="0"/>
              <a:t>กลุ่ม 3 คน ต้องมี </a:t>
            </a:r>
            <a:r>
              <a:rPr lang="en-US" dirty="0"/>
              <a:t>WBS </a:t>
            </a:r>
            <a:r>
              <a:rPr lang="th-TH" dirty="0"/>
              <a:t>ขั้นต่ำ 45 </a:t>
            </a:r>
            <a:r>
              <a:rPr lang="en-US" dirty="0"/>
              <a:t>Tasks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dirty="0"/>
              <a:t>Baseline work / (</a:t>
            </a:r>
            <a:r>
              <a:rPr lang="th-TH" dirty="0"/>
              <a:t>จำนวนสมาชิก</a:t>
            </a:r>
            <a:r>
              <a:rPr lang="en-US" dirty="0"/>
              <a:t>x2x15x8)  ⇒ </a:t>
            </a:r>
            <a:r>
              <a:rPr lang="en-US" dirty="0" err="1"/>
              <a:t>Manday</a:t>
            </a:r>
            <a:r>
              <a:rPr lang="en-US" dirty="0"/>
              <a:t>/</a:t>
            </a:r>
            <a:r>
              <a:rPr lang="th-TH" dirty="0"/>
              <a:t>สัปดาห์/คน  ⇒ (2-3 </a:t>
            </a:r>
            <a:r>
              <a:rPr lang="en-US" dirty="0" err="1"/>
              <a:t>Manday</a:t>
            </a:r>
            <a:r>
              <a:rPr lang="en-US" dirty="0"/>
              <a:t>)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h-TH" dirty="0"/>
              <a:t>นับเฉพาะ </a:t>
            </a:r>
            <a:r>
              <a:rPr lang="en-US" dirty="0"/>
              <a:t>Task</a:t>
            </a:r>
            <a:r>
              <a:rPr lang="th-TH" dirty="0"/>
              <a:t> เชิงเทคนิค </a:t>
            </a:r>
            <a:endParaRPr lang="en-US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h-TH" dirty="0"/>
              <a:t>ไม่รวม </a:t>
            </a:r>
            <a:r>
              <a:rPr lang="en-US" dirty="0"/>
              <a:t>Task </a:t>
            </a:r>
            <a:r>
              <a:rPr lang="th-TH" dirty="0"/>
              <a:t>รายงาน/นำเสนอ/คลิป</a:t>
            </a:r>
            <a:endParaRPr lang="en-US" dirty="0"/>
          </a:p>
          <a:p>
            <a:pPr lvl="1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1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D2ED3-5B64-433E-8C28-54B882E4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รายงานและการสอบ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48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รายงาน</a:t>
            </a:r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ทำรายงานตามฟอร์แมทที่กำหนด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การส่งรายงานสำหรับขึ้นสอบต้องมีลายเซ็นอาจารย์ที่ปรึกษา/อาจารย์ที่ปรึกษาร่วมบน หน้าปก โดยไม่ต้องเข้าเล่มปกแข็ง เข้าเล่มได้อิสระ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อาจารย์ที่ปรึกษาเป็นผู้ตรวจฟอร์แมตและเนื้อหาของแต่ละกลุ่ม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มีความซ้ำซ้อนไม่เกิน 35% (อักขราวิสุทธิ์ </a:t>
            </a:r>
            <a:r>
              <a:rPr lang="en" sz="2400" b="1" dirty="0">
                <a:solidFill>
                  <a:srgbClr val="FF0000"/>
                </a:solidFill>
              </a:rPr>
              <a:t>และ </a:t>
            </a:r>
            <a:r>
              <a:rPr lang="en" dirty="0"/>
              <a:t>TurnItIn)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turnitin.com</a:t>
            </a:r>
            <a:endParaRPr sz="1800" dirty="0"/>
          </a:p>
          <a:p>
            <a:pPr marL="914400" lvl="1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-"/>
            </a:pPr>
            <a:r>
              <a:rPr lang="en" sz="1800" dirty="0"/>
              <a:t>plag.grad.chula.ac.th</a:t>
            </a:r>
            <a:endParaRPr sz="1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TurnItIn</a:t>
            </a: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1800"/>
              </a:lnSpc>
              <a:spcBef>
                <a:spcPts val="0"/>
              </a:spcBef>
              <a:spcAft>
                <a:spcPts val="4200"/>
              </a:spcAft>
              <a:buNone/>
            </a:pPr>
            <a:r>
              <a:rPr lang="en" sz="3000" b="1" dirty="0">
                <a:solidFill>
                  <a:srgbClr val="444444"/>
                </a:solidFill>
                <a:latin typeface="Arial"/>
                <a:cs typeface="Arial"/>
                <a:sym typeface="Arial"/>
              </a:rPr>
              <a:t>Class Name		:</a:t>
            </a:r>
          </a:p>
          <a:p>
            <a:pPr marL="0" lvl="0" indent="0" algn="l" rtl="0">
              <a:lnSpc>
                <a:spcPts val="1800"/>
              </a:lnSpc>
              <a:spcBef>
                <a:spcPts val="0"/>
              </a:spcBef>
              <a:spcAft>
                <a:spcPts val="4200"/>
              </a:spcAft>
              <a:buNone/>
            </a:pPr>
            <a:r>
              <a:rPr lang="en" sz="3000" b="1" dirty="0">
                <a:solidFill>
                  <a:srgbClr val="444444"/>
                </a:solidFill>
                <a:latin typeface="Arial"/>
                <a:cs typeface="Arial"/>
                <a:sym typeface="Arial"/>
              </a:rPr>
              <a:t>Class ID 			: </a:t>
            </a:r>
            <a:endParaRPr lang="th-TH" sz="3000" b="1" dirty="0">
              <a:solidFill>
                <a:srgbClr val="444444"/>
              </a:solidFill>
              <a:latin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4200"/>
              </a:spcAft>
              <a:buClr>
                <a:srgbClr val="5E696C"/>
              </a:buClr>
              <a:buSzPts val="1800"/>
              <a:buFont typeface="Lato"/>
              <a:buNone/>
              <a:tabLst/>
              <a:defRPr/>
            </a:pPr>
            <a:r>
              <a:rPr lang="en-US" sz="3000" b="1" dirty="0">
                <a:solidFill>
                  <a:srgbClr val="444444"/>
                </a:solidFill>
                <a:latin typeface="Arial"/>
                <a:cs typeface="Arial"/>
                <a:sym typeface="Arial"/>
              </a:rPr>
              <a:t>Enrollment key </a:t>
            </a:r>
            <a:r>
              <a:rPr lang="en-US" sz="3000" b="1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	:</a:t>
            </a:r>
            <a:r>
              <a:rPr lang="th-TH" sz="3000" b="1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600" b="1" strike="sngStrik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ts val="1800"/>
              </a:lnSpc>
              <a:spcAft>
                <a:spcPts val="4200"/>
              </a:spcAft>
              <a:buClr>
                <a:srgbClr val="5E696C"/>
              </a:buClr>
              <a:buNone/>
              <a:defRPr/>
            </a:pPr>
            <a:r>
              <a:rPr lang="en" sz="3000" b="1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Assignment 		:</a:t>
            </a:r>
            <a:r>
              <a:rPr lang="th-TH" sz="3000" b="1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dirty="0">
                <a:solidFill>
                  <a:srgbClr val="444444"/>
                </a:solidFill>
                <a:latin typeface="Arial"/>
                <a:cs typeface="Arial"/>
                <a:sym typeface="Arial"/>
              </a:rPr>
              <a:t>Project 1 Report</a:t>
            </a:r>
            <a:endParaRPr sz="3000" b="1" dirty="0">
              <a:solidFill>
                <a:srgbClr val="444444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000" b="1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รายงาน 5 บท</a:t>
            </a:r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บทที่ 1 - Introduction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ที่มาที่ไป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วัตถุประสงค์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เป้าหมาย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ขอบเขต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แผนการดำเนินงาน</a:t>
            </a:r>
            <a:endParaRPr lang="th-TH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th-TH" dirty="0"/>
              <a:t>ระวัง </a:t>
            </a:r>
            <a:r>
              <a:rPr lang="en-US" dirty="0"/>
              <a:t>Gantt chart </a:t>
            </a:r>
            <a:r>
              <a:rPr lang="th-TH" dirty="0"/>
              <a:t>ที่ </a:t>
            </a:r>
            <a:r>
              <a:rPr lang="en-US" dirty="0"/>
              <a:t>capture </a:t>
            </a:r>
            <a:r>
              <a:rPr lang="th-TH" dirty="0"/>
              <a:t>มาจาก </a:t>
            </a:r>
            <a:r>
              <a:rPr lang="en-US" dirty="0"/>
              <a:t>MS Project </a:t>
            </a:r>
            <a:r>
              <a:rPr lang="th-TH" dirty="0"/>
              <a:t>จะอ่านไม่ออก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รายงาน 5 บท</a:t>
            </a:r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บทที่ 2 - Theoretical Background &amp; Literature Review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Literature Review</a:t>
            </a:r>
            <a:endParaRPr dirty="0"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Min. 1 Paper/</a:t>
            </a:r>
            <a:r>
              <a:rPr lang="th-TH" dirty="0"/>
              <a:t>คน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Paper</a:t>
            </a:r>
            <a:endParaRPr dirty="0"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scholar.google.com</a:t>
            </a:r>
            <a:endParaRPr dirty="0"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IEEE Xplore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Thesis</a:t>
            </a:r>
            <a:endParaRPr dirty="0"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625" y="2168650"/>
            <a:ext cx="3969999" cy="20802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41"/>
          <p:cNvPicPr preferRelativeResize="0"/>
          <p:nvPr/>
        </p:nvPicPr>
        <p:blipFill rotWithShape="1">
          <a:blip r:embed="rId4">
            <a:alphaModFix/>
          </a:blip>
          <a:srcRect l="9552" t="7689" r="9219"/>
          <a:stretch/>
        </p:blipFill>
        <p:spPr>
          <a:xfrm>
            <a:off x="4806625" y="671225"/>
            <a:ext cx="3970000" cy="125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0974-8391-4216-B105-5AFD9357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300F5-71B6-40F4-959E-9646992A0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450"/>
            <a:ext cx="4048509" cy="35514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กำหนดปัญหา (</a:t>
            </a:r>
            <a:r>
              <a:rPr lang="en-US" dirty="0"/>
              <a:t>Problem Statement</a:t>
            </a:r>
            <a:r>
              <a:rPr lang="th-TH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ค้นข้อมูล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วรรณกรรม</a:t>
            </a:r>
            <a:r>
              <a:rPr lang="en-US" dirty="0"/>
              <a:t> (Literature Review)</a:t>
            </a:r>
            <a:endParaRPr lang="th-TH" dirty="0"/>
          </a:p>
          <a:p>
            <a:pPr lvl="1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ความรู้ (</a:t>
            </a:r>
            <a:r>
              <a:rPr lang="en-US" dirty="0"/>
              <a:t>Technical &amp; Business</a:t>
            </a:r>
            <a:r>
              <a:rPr lang="th-TH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เทคโนโลยี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แนวทางการแก้ปัญหา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ออกแบบ</a:t>
            </a:r>
            <a:r>
              <a:rPr lang="en-US" dirty="0"/>
              <a:t> (Design)</a:t>
            </a:r>
            <a:endParaRPr lang="th-TH" dirty="0"/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พัฒนา</a:t>
            </a:r>
            <a:r>
              <a:rPr lang="en-US" dirty="0"/>
              <a:t> (Development)</a:t>
            </a:r>
            <a:endParaRPr lang="th-TH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8727F85-A114-4065-94C3-04328A7FB7C8}"/>
              </a:ext>
            </a:extLst>
          </p:cNvPr>
          <p:cNvSpPr txBox="1">
            <a:spLocks/>
          </p:cNvSpPr>
          <p:nvPr/>
        </p:nvSpPr>
        <p:spPr>
          <a:xfrm>
            <a:off x="4437706" y="1017449"/>
            <a:ext cx="4048509" cy="355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6"/>
            </a:pPr>
            <a:r>
              <a:rPr lang="th-TH" dirty="0"/>
              <a:t>วัดผล</a:t>
            </a:r>
            <a:r>
              <a:rPr lang="en-US" dirty="0"/>
              <a:t> (Evaluation)</a:t>
            </a:r>
            <a:endParaRPr lang="th-TH" dirty="0"/>
          </a:p>
          <a:p>
            <a:pPr lvl="1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การทำงาน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th-TH" dirty="0"/>
              <a:t>ประสิทธิภาพ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6"/>
            </a:pPr>
            <a:r>
              <a:rPr lang="th-TH" dirty="0"/>
              <a:t>สรุปผล</a:t>
            </a:r>
            <a:r>
              <a:rPr lang="en-US" dirty="0"/>
              <a:t> (Conclusion)</a:t>
            </a:r>
          </a:p>
        </p:txBody>
      </p:sp>
    </p:spTree>
    <p:extLst>
      <p:ext uri="{BB962C8B-B14F-4D97-AF65-F5344CB8AC3E}">
        <p14:creationId xmlns:p14="http://schemas.microsoft.com/office/powerpoint/2010/main" val="2026273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รายงาน 5 บท</a:t>
            </a:r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902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บทที่ 3 - การออกแบบ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นำความรู้และเครื่องมือที่ได้เรียนมาใช้</a:t>
            </a:r>
            <a:endParaRPr lang="th-TH" dirty="0"/>
          </a:p>
          <a:p>
            <a:pPr marL="1143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บทที่ 4 - ผลการทดลอง / ความก้าวหน้า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61C00"/>
              </a:buClr>
              <a:buSzPts val="1800"/>
              <a:buChar char="●"/>
            </a:pPr>
            <a:r>
              <a:rPr lang="th-TH" b="1" dirty="0">
                <a:solidFill>
                  <a:srgbClr val="A61C00"/>
                </a:solidFill>
              </a:rPr>
              <a:t>ทดลอง/จำลอง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61C00"/>
              </a:buClr>
              <a:buSzPts val="1800"/>
              <a:buChar char="●"/>
            </a:pPr>
            <a:r>
              <a:rPr lang="th-TH" b="1" dirty="0">
                <a:solidFill>
                  <a:srgbClr val="A61C00"/>
                </a:solidFill>
              </a:rPr>
              <a:t>วัดผล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61C00"/>
              </a:buClr>
              <a:buSzPts val="1800"/>
              <a:buChar char="●"/>
            </a:pPr>
            <a:r>
              <a:rPr lang="en" b="1" dirty="0">
                <a:solidFill>
                  <a:srgbClr val="A61C00"/>
                </a:solidFill>
              </a:rPr>
              <a:t>วิเคราะห์ผล</a:t>
            </a:r>
            <a:endParaRPr b="1" dirty="0">
              <a:solidFill>
                <a:srgbClr val="A61C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</a:t>
            </a:r>
            <a:endParaRPr dirty="0"/>
          </a:p>
        </p:txBody>
      </p:sp>
      <p:sp>
        <p:nvSpPr>
          <p:cNvPr id="5" name="Google Shape;240;p42">
            <a:extLst>
              <a:ext uri="{FF2B5EF4-FFF2-40B4-BE49-F238E27FC236}">
                <a16:creationId xmlns:a16="http://schemas.microsoft.com/office/drawing/2014/main" id="{9F8B0AAF-DA83-4F74-AC8C-F4B655D2E696}"/>
              </a:ext>
            </a:extLst>
          </p:cNvPr>
          <p:cNvSpPr txBox="1">
            <a:spLocks/>
          </p:cNvSpPr>
          <p:nvPr/>
        </p:nvSpPr>
        <p:spPr>
          <a:xfrm>
            <a:off x="4612340" y="346262"/>
            <a:ext cx="4068681" cy="416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Bef>
                <a:spcPts val="1600"/>
              </a:spcBef>
              <a:buFont typeface="Lato"/>
              <a:buNone/>
            </a:pPr>
            <a:r>
              <a:rPr lang="th-TH" dirty="0"/>
              <a:t>บทที่ 5 - สรุป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th-TH" dirty="0"/>
              <a:t>สรุปสิ่งที่ได้ทำไปแล้ว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th-TH" dirty="0"/>
              <a:t>ปัญหาและแนวทางแก้ไข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Project 1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th-TH" dirty="0"/>
              <a:t>ให้เคลมว่าผ่านปริมาณงานขั้นต่ำอย่างไร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th-TH" dirty="0"/>
              <a:t>แนวทางการพัฒนาต่อในเทอม 2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Project 2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th-TH" dirty="0"/>
              <a:t>เสนอแนะการพัฒนาต่อ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th-TH" dirty="0"/>
              <a:t>ไม่ใช่สิ่งที่ทำไม่ทัน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th-TH" dirty="0"/>
              <a:t>สิ่งที่ควรจะทำแต่ไม่ได้ทำ</a:t>
            </a:r>
          </a:p>
          <a:p>
            <a:pPr lvl="2">
              <a:lnSpc>
                <a:spcPct val="100000"/>
              </a:lnSpc>
              <a:spcBef>
                <a:spcPts val="800"/>
              </a:spcBef>
            </a:pPr>
            <a:r>
              <a:rPr lang="th-TH" dirty="0"/>
              <a:t>สิ่งที่ทำไม่สำเร็จ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r>
              <a:rPr lang="th-TH" dirty="0"/>
              <a:t>	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D249-C812-45AC-AEE9-85137471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ปัญหาที่พบ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28F2-4A11-4DE6-9AD5-1532C6B9C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ภาษาที่ใช้</a:t>
            </a:r>
          </a:p>
          <a:p>
            <a:r>
              <a:rPr lang="th-TH" dirty="0"/>
              <a:t>ขาดรูปประกอบ</a:t>
            </a:r>
          </a:p>
          <a:p>
            <a:r>
              <a:rPr lang="th-TH" dirty="0"/>
              <a:t>ไม่บอกที่มาของรูป (ลิขสิทธิ์)</a:t>
            </a:r>
          </a:p>
          <a:p>
            <a:r>
              <a:rPr lang="th-TH" dirty="0"/>
              <a:t>ใส่รูป </a:t>
            </a:r>
            <a:r>
              <a:rPr lang="en-US" dirty="0"/>
              <a:t>Logo</a:t>
            </a:r>
          </a:p>
          <a:p>
            <a:r>
              <a:rPr lang="th-TH" dirty="0"/>
              <a:t>ไม่กล่าวถึงรูปในเนื้อความ</a:t>
            </a:r>
          </a:p>
          <a:p>
            <a:r>
              <a:rPr lang="en-US" dirty="0"/>
              <a:t>Format </a:t>
            </a:r>
            <a:r>
              <a:rPr lang="th-TH" dirty="0"/>
              <a:t>เพี้ยนมากจาก </a:t>
            </a:r>
            <a:r>
              <a:rPr lang="en-US" dirty="0" err="1"/>
              <a:t>GDoc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01402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การสอบโครงงาน</a:t>
            </a:r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โครงงาน 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นำเสนอ		12	นาที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ตอบคำถาม	   8	นาที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โครงงาน 2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นำเสนอ		12	นาที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ตอบคำถาม	10	นาที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การสอบ</a:t>
            </a:r>
            <a:endParaRPr/>
          </a:p>
        </p:txBody>
      </p:sp>
      <p:sp>
        <p:nvSpPr>
          <p:cNvPr id="258" name="Google Shape;25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สอบตามวัน เวลา และห้องที่กำหนด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กรรมการสอบประกอบไปด้วยอาจารย์ปรึกษาและกรรมการอีกอย่างน้อย 3 ท่าน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กลุ่มที่ไม่สามารถสอบตามวันเวลาที่กำหนด ให้แจ้งผู้ประสานงานทราบ แล้วให้อาจารย์ที่ปรึกษาเป็นผู้ดำเนินการจัดสอบเอง โดยใช้กรรมการในห้องสอบเดียวกันอีกอย่างน้อย 3 ท่าน และต้องจัดส่งคะแนน</a:t>
            </a:r>
            <a:r>
              <a:rPr lang="en" b="1" u="sng"/>
              <a:t>ภายในกำหนดสอบเดิม</a:t>
            </a:r>
            <a:endParaRPr b="1"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นักศึกษาที่ไม่เข้าสอบตามวันเวลาที่กำหนดโดยไม่มีเหตุผลอันสมควร ถือว่าขาดสอบและจะได้เกรด F ตามข้อบังคับสถาบัน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การสอบ</a:t>
            </a:r>
            <a:endParaRPr/>
          </a:p>
        </p:txBody>
      </p:sp>
      <p:sp>
        <p:nvSpPr>
          <p:cNvPr id="264" name="Google Shape;26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/>
              <a:t>นักศึกษาที่มีเหตุสุดวิสัยทำให้ไม่สามารถมาสอบในวันสอบได้ เช่น เจ็บป่วยกะทันหัน/ประสบอุบัติเหตุ ฯลฯ ให้แจ้งผู้ประสานงานพร้อมส่งหลักฐาน เช่น ใบรับรองแพทย์ และจะได้เกรด I ไว้ก่อน เนื่องจากผู้ประสานงานมีหน้าที่ต้องส่งเกรดตามกำหนดเวลา จากนั้นผู้ประสานจะกำหนดวันสอบที่เหมาะสมให้ใหม่โดยใช้กรรมการชุดเดิมโดยไม่มี  ผลต่อคะแนน นักศึกษาต้องดำเนินการแก้เกรด I ให้เสร็จก่อนวันเปิดเทอมของเทอมถัดไป มิฉะนั้้นจะได้เกรด F ทั้งนี้ยกเว้นกรณีที่มีเหตุผลจำเป็นอย่างยิ่ง เช่น ต้องได้รับการรักษาอย่างต่อเนื่องในโรงพยาบาล โดยต้องมีเอกสารจากแพทย์ประกอบการพิจารณา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การสอบ</a:t>
            </a:r>
            <a:endParaRPr/>
          </a:p>
        </p:txBody>
      </p:sp>
      <p:sp>
        <p:nvSpPr>
          <p:cNvPr id="270" name="Google Shape;270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en"/>
              <a:t>หากเกิดปัญหาอื่นๆ เกี่ยวกับวิชาโครงงาน ให้กรรมการหลักสูตรเป็นผู้ตัดสินชี้ขาดเป็นรายกรณี และไม่ถือเป็นบรรทัดฐานต่อกรณีอื่นๆ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en"/>
              <a:t>หากกรรมการในห้องสอบเกินกึ่งหนึ่งพิจารณาว่าไม่ผ่าน กลุ่มนั้นจะเกรด F โดยไม่ต้องพิจารณาคะแนนในส่วนอื่นๆ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ปัญหาการสอบ</a:t>
            </a:r>
            <a:endParaRPr dirty="0"/>
          </a:p>
        </p:txBody>
      </p:sp>
      <p:sp>
        <p:nvSpPr>
          <p:cNvPr id="270" name="Google Shape;270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h-TH" dirty="0"/>
              <a:t>เวลาไม่พอ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lphaLcPeriod"/>
            </a:pPr>
            <a:r>
              <a:rPr lang="th-TH" dirty="0"/>
              <a:t>เล่าทุกอย่าง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h-TH" dirty="0"/>
              <a:t>บริหารเวลาของเนื้อหาในและส่วน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lphaLcPeriod"/>
            </a:pPr>
            <a:r>
              <a:rPr lang="en-US" dirty="0"/>
              <a:t>Design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lphaLcPeriod"/>
            </a:pPr>
            <a:r>
              <a:rPr lang="th-TH" dirty="0"/>
              <a:t>การทดลอง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lphaLcPeriod"/>
            </a:pPr>
            <a:r>
              <a:rPr lang="th-TH" dirty="0"/>
              <a:t>วิเคราะห์ผล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h-TH" dirty="0"/>
              <a:t>กรรมการสอบมีหลายสไตล์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h-TH" dirty="0"/>
              <a:t>สลับกันนำเสนอบ่อยเกินไป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h-TH" dirty="0"/>
              <a:t>อุปกรณ์การนำเสนอ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lphaLcPeriod"/>
            </a:pPr>
            <a:r>
              <a:rPr lang="en-US" dirty="0"/>
              <a:t>face-to-face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lphaLcPeriod"/>
            </a:pPr>
            <a:r>
              <a:rPr lang="en-US" dirty="0"/>
              <a:t>online</a:t>
            </a:r>
            <a:endParaRPr lang="th-TH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h-TH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th-TH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164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การตัดคะแนน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87320" cy="3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ไม่ได้คะแนนเฉพาะส่วนนั้น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ปฐมนิเทศ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รายงานความก้าวหน้า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Project Day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สำหรับการส่งรายงานเพื่อขึ้นสอบ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สายไม่เกิน  24 ชั่วโมง  -5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สายไม่เกิน  48 ชั่วโมง  -10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สายเกิน      48 ชั่วโมง  -15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ไม่บรรลุ</a:t>
            </a:r>
            <a:r>
              <a:rPr lang="th-TH" dirty="0"/>
              <a:t>ปริมาณงานขั้นต่ำ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-</a:t>
            </a:r>
            <a:r>
              <a:rPr lang="th-TH" dirty="0"/>
              <a:t>15</a:t>
            </a:r>
            <a:endParaRPr dirty="0"/>
          </a:p>
        </p:txBody>
      </p:sp>
      <p:sp>
        <p:nvSpPr>
          <p:cNvPr id="4" name="Google Shape;276;p48">
            <a:extLst>
              <a:ext uri="{FF2B5EF4-FFF2-40B4-BE49-F238E27FC236}">
                <a16:creationId xmlns:a16="http://schemas.microsoft.com/office/drawing/2014/main" id="{E6E5BFBC-E43D-47F1-8732-ED53EEA27B82}"/>
              </a:ext>
            </a:extLst>
          </p:cNvPr>
          <p:cNvSpPr txBox="1">
            <a:spLocks/>
          </p:cNvSpPr>
          <p:nvPr/>
        </p:nvSpPr>
        <p:spPr>
          <a:xfrm>
            <a:off x="4199020" y="1152475"/>
            <a:ext cx="4521398" cy="3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57200" lvl="0" indent="-342900" algn="l" rtl="0">
              <a:lnSpc>
                <a:spcPct val="114000"/>
              </a:lnSpc>
              <a:spcAft>
                <a:spcPts val="0"/>
              </a:spcAft>
              <a:buSzPts val="1800"/>
              <a:buFont typeface="+mj-lt"/>
              <a:buAutoNum type="arabicPeriod" startAt="4"/>
            </a:pPr>
            <a:r>
              <a:rPr lang="th-TH" dirty="0" err="1"/>
              <a:t>เปเปอร์</a:t>
            </a:r>
            <a:r>
              <a:rPr lang="th-TH" dirty="0"/>
              <a:t> ไม่ถูกต้อง</a:t>
            </a:r>
          </a:p>
          <a:p>
            <a:pPr marL="91440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h-TH" dirty="0"/>
              <a:t>1 </a:t>
            </a:r>
            <a:r>
              <a:rPr lang="th-TH" dirty="0" err="1"/>
              <a:t>เปเปอร์</a:t>
            </a:r>
            <a:r>
              <a:rPr lang="th-TH" dirty="0"/>
              <a:t>    </a:t>
            </a:r>
            <a:r>
              <a:rPr lang="en-US" dirty="0"/>
              <a:t>-</a:t>
            </a:r>
            <a:r>
              <a:rPr lang="th-TH" dirty="0"/>
              <a:t>5</a:t>
            </a:r>
          </a:p>
          <a:p>
            <a:pPr marL="91440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h-TH" dirty="0"/>
              <a:t>2 </a:t>
            </a:r>
            <a:r>
              <a:rPr lang="th-TH" dirty="0" err="1"/>
              <a:t>เปเปอร์</a:t>
            </a:r>
            <a:r>
              <a:rPr lang="th-TH" dirty="0"/>
              <a:t>    </a:t>
            </a:r>
            <a:r>
              <a:rPr lang="en-US" dirty="0"/>
              <a:t>-</a:t>
            </a:r>
            <a:r>
              <a:rPr lang="th-TH" dirty="0"/>
              <a:t>10</a:t>
            </a:r>
            <a:endParaRPr lang="en-US" dirty="0"/>
          </a:p>
          <a:p>
            <a:pPr indent="-317500">
              <a:lnSpc>
                <a:spcPct val="114000"/>
              </a:lnSpc>
              <a:buSzPts val="1400"/>
              <a:buAutoNum type="arabicPeriod" startAt="4"/>
            </a:pPr>
            <a:r>
              <a:rPr lang="th-TH" dirty="0"/>
              <a:t>มี </a:t>
            </a:r>
            <a:r>
              <a:rPr lang="en-US" dirty="0"/>
              <a:t>App </a:t>
            </a:r>
            <a:r>
              <a:rPr lang="th-TH" dirty="0"/>
              <a:t>ไม่ </a:t>
            </a:r>
            <a:r>
              <a:rPr lang="en-US" dirty="0"/>
              <a:t>Deploy</a:t>
            </a:r>
          </a:p>
          <a:p>
            <a:pPr marL="939800" lvl="1" indent="-342900">
              <a:lnSpc>
                <a:spcPct val="114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/>
              <a:t>-</a:t>
            </a:r>
            <a:r>
              <a:rPr lang="th-TH" dirty="0"/>
              <a:t>10</a:t>
            </a:r>
          </a:p>
          <a:p>
            <a:pPr>
              <a:lnSpc>
                <a:spcPct val="114000"/>
              </a:lnSpc>
              <a:buFont typeface="Lato"/>
              <a:buAutoNum type="arabicPeriod" startAt="4"/>
            </a:pPr>
            <a:r>
              <a:rPr lang="th-TH" dirty="0"/>
              <a:t>ไม่แก้ไขรายงานหลังจากสอบโครงงาน 2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Lato"/>
              <a:buAutoNum type="alphaLcPeriod"/>
            </a:pPr>
            <a:r>
              <a:rPr lang="th-TH" dirty="0"/>
              <a:t>เกรดลด 1 ประจุ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RUBRICS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3D70F5C-448E-48EF-8BD1-51515F79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23" y="391350"/>
            <a:ext cx="4797169" cy="4395121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338F07-9360-4E27-B45B-22C0AF12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01" y="943689"/>
            <a:ext cx="3788596" cy="7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88787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กำหนดการ</a:t>
            </a:r>
            <a:endParaRPr dirty="0"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587140"/>
            <a:ext cx="8520600" cy="4403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11	ส.ค. 65 		ปฐมนิเทศรายวิชา </a:t>
            </a:r>
            <a:r>
              <a:rPr lang="th-TH" dirty="0"/>
              <a:t>เริ่ม</a:t>
            </a:r>
            <a:r>
              <a:rPr lang="en" dirty="0"/>
              <a:t>เวลา 18.00</a:t>
            </a:r>
            <a:endParaRPr lang="th-TH" dirty="0"/>
          </a:p>
          <a:p>
            <a:pPr>
              <a:buFont typeface="Lato"/>
              <a:buChar char="-"/>
            </a:pPr>
            <a:r>
              <a:rPr lang="th-TH" dirty="0"/>
              <a:t>2</a:t>
            </a:r>
            <a:r>
              <a:rPr lang="en-US" dirty="0"/>
              <a:t>6</a:t>
            </a:r>
            <a:r>
              <a:rPr lang="en" dirty="0"/>
              <a:t>	ส.ค. 65 		</a:t>
            </a:r>
            <a:r>
              <a:rPr lang="th-TH" dirty="0"/>
              <a:t>ส่งรายงานความก้าวหน้า</a:t>
            </a:r>
            <a:r>
              <a:rPr lang="en-US" dirty="0"/>
              <a:t> </a:t>
            </a:r>
            <a:r>
              <a:rPr lang="th-TH" dirty="0"/>
              <a:t>ครั้งที่ 1</a:t>
            </a:r>
          </a:p>
          <a:p>
            <a:pPr>
              <a:buFont typeface="Lato"/>
              <a:buChar char="-"/>
            </a:pPr>
            <a:r>
              <a:rPr lang="en-US" dirty="0"/>
              <a:t>  9</a:t>
            </a:r>
            <a:r>
              <a:rPr lang="en" dirty="0"/>
              <a:t>	</a:t>
            </a:r>
            <a:r>
              <a:rPr lang="th-TH" dirty="0"/>
              <a:t>ก</a:t>
            </a:r>
            <a:r>
              <a:rPr lang="en" dirty="0"/>
              <a:t>.</a:t>
            </a:r>
            <a:r>
              <a:rPr lang="th-TH" dirty="0"/>
              <a:t>ย</a:t>
            </a:r>
            <a:r>
              <a:rPr lang="en" dirty="0"/>
              <a:t>. 65 		</a:t>
            </a:r>
            <a:r>
              <a:rPr lang="th-TH" dirty="0"/>
              <a:t>ส่งรายงานความก้าวหน้า</a:t>
            </a:r>
            <a:r>
              <a:rPr lang="en-US" dirty="0"/>
              <a:t> </a:t>
            </a:r>
            <a:r>
              <a:rPr lang="th-TH" dirty="0"/>
              <a:t>ครั้งที่ 2</a:t>
            </a:r>
          </a:p>
          <a:p>
            <a:pPr>
              <a:buFont typeface="Lato"/>
              <a:buChar char="-"/>
            </a:pPr>
            <a:r>
              <a:rPr lang="th-TH" dirty="0"/>
              <a:t>2</a:t>
            </a:r>
            <a:r>
              <a:rPr lang="en-US" dirty="0"/>
              <a:t>3</a:t>
            </a:r>
            <a:r>
              <a:rPr lang="en" dirty="0"/>
              <a:t>	</a:t>
            </a:r>
            <a:r>
              <a:rPr lang="th-TH" dirty="0"/>
              <a:t>ก</a:t>
            </a:r>
            <a:r>
              <a:rPr lang="en" dirty="0"/>
              <a:t>.</a:t>
            </a:r>
            <a:r>
              <a:rPr lang="th-TH" dirty="0"/>
              <a:t>ย</a:t>
            </a:r>
            <a:r>
              <a:rPr lang="en" dirty="0"/>
              <a:t>. 65 		</a:t>
            </a:r>
            <a:r>
              <a:rPr lang="th-TH" dirty="0"/>
              <a:t>ส่งรายงานความก้าวหน้า</a:t>
            </a:r>
            <a:r>
              <a:rPr lang="en-US" dirty="0"/>
              <a:t> </a:t>
            </a:r>
            <a:r>
              <a:rPr lang="th-TH" dirty="0"/>
              <a:t>ครั้งที่ 3, </a:t>
            </a:r>
          </a:p>
          <a:p>
            <a:pPr marL="114300" indent="0">
              <a:buNone/>
            </a:pPr>
            <a:r>
              <a:rPr lang="th-TH" dirty="0"/>
              <a:t>			ส่งคำขอ</a:t>
            </a:r>
            <a:r>
              <a:rPr lang="th-TH" dirty="0" err="1"/>
              <a:t>การทำ</a:t>
            </a:r>
            <a:r>
              <a:rPr lang="th-TH" dirty="0"/>
              <a:t>โครงงาน  3</a:t>
            </a:r>
            <a:r>
              <a:rPr lang="en-US"/>
              <a:t> </a:t>
            </a:r>
            <a:r>
              <a:rPr lang="th-TH"/>
              <a:t>คน</a:t>
            </a:r>
            <a:endParaRPr lang="th-TH" dirty="0"/>
          </a:p>
          <a:p>
            <a:pPr>
              <a:buFont typeface="Lato"/>
              <a:buChar char="-"/>
            </a:pPr>
            <a:r>
              <a:rPr lang="en-US" dirty="0"/>
              <a:t>21</a:t>
            </a:r>
            <a:r>
              <a:rPr lang="en" dirty="0"/>
              <a:t>	</a:t>
            </a:r>
            <a:r>
              <a:rPr lang="th-TH" dirty="0"/>
              <a:t>ต</a:t>
            </a:r>
            <a:r>
              <a:rPr lang="en" dirty="0"/>
              <a:t>.</a:t>
            </a:r>
            <a:r>
              <a:rPr lang="th-TH" dirty="0"/>
              <a:t>ค</a:t>
            </a:r>
            <a:r>
              <a:rPr lang="en" dirty="0"/>
              <a:t>. 65 		</a:t>
            </a:r>
            <a:r>
              <a:rPr lang="th-TH" dirty="0"/>
              <a:t>ส่งรายงานความก้าวหน้า ครั้งที่ 4, รายงานบทที่ 1</a:t>
            </a:r>
          </a:p>
          <a:p>
            <a:pPr>
              <a:buFont typeface="Lato"/>
              <a:buChar char="-"/>
            </a:pPr>
            <a:r>
              <a:rPr lang="th-TH" dirty="0"/>
              <a:t>  </a:t>
            </a:r>
            <a:r>
              <a:rPr lang="en-US" dirty="0"/>
              <a:t>4</a:t>
            </a:r>
            <a:r>
              <a:rPr lang="en" dirty="0"/>
              <a:t>	</a:t>
            </a:r>
            <a:r>
              <a:rPr lang="th-TH" dirty="0"/>
              <a:t>พ</a:t>
            </a:r>
            <a:r>
              <a:rPr lang="en" dirty="0"/>
              <a:t>.</a:t>
            </a:r>
            <a:r>
              <a:rPr lang="th-TH" dirty="0"/>
              <a:t>ย</a:t>
            </a:r>
            <a:r>
              <a:rPr lang="en" dirty="0"/>
              <a:t>. 65 		</a:t>
            </a:r>
            <a:r>
              <a:rPr lang="th-TH" dirty="0"/>
              <a:t>ส่งรายงานความก้าวหน้า ครั้งที่ 5, รายงานบทที่ 2</a:t>
            </a:r>
          </a:p>
          <a:p>
            <a:pPr>
              <a:buFont typeface="Lato"/>
              <a:buChar char="-"/>
            </a:pPr>
            <a:r>
              <a:rPr lang="th-TH" dirty="0"/>
              <a:t>2</a:t>
            </a:r>
            <a:r>
              <a:rPr lang="en-US" dirty="0"/>
              <a:t>5</a:t>
            </a:r>
            <a:r>
              <a:rPr lang="en" dirty="0"/>
              <a:t>	</a:t>
            </a:r>
            <a:r>
              <a:rPr lang="th-TH" dirty="0"/>
              <a:t>พ</a:t>
            </a:r>
            <a:r>
              <a:rPr lang="en" dirty="0"/>
              <a:t>.</a:t>
            </a:r>
            <a:r>
              <a:rPr lang="th-TH" dirty="0"/>
              <a:t>ย</a:t>
            </a:r>
            <a:r>
              <a:rPr lang="en" dirty="0"/>
              <a:t>. 65 		</a:t>
            </a:r>
            <a:r>
              <a:rPr lang="th-TH" dirty="0"/>
              <a:t>ส่งรายงานความก้าวหน้า ครั้งที่ 6, รายงานบทที่ 3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h-TH" dirty="0"/>
              <a:t>  </a:t>
            </a:r>
            <a:r>
              <a:rPr lang="en-US" dirty="0"/>
              <a:t>9</a:t>
            </a:r>
            <a:r>
              <a:rPr lang="en" dirty="0"/>
              <a:t> 	</a:t>
            </a:r>
            <a:r>
              <a:rPr lang="th-TH" dirty="0"/>
              <a:t>ธ</a:t>
            </a:r>
            <a:r>
              <a:rPr lang="en" dirty="0"/>
              <a:t>.</a:t>
            </a:r>
            <a:r>
              <a:rPr lang="th-TH" dirty="0"/>
              <a:t>ค</a:t>
            </a:r>
            <a:r>
              <a:rPr lang="en" dirty="0"/>
              <a:t>. 65 		ส่ง</a:t>
            </a:r>
            <a:r>
              <a:rPr lang="en" b="1" u="sng" dirty="0"/>
              <a:t>เล่ม</a:t>
            </a:r>
            <a:r>
              <a:rPr lang="en" dirty="0"/>
              <a:t>รายงานและ</a:t>
            </a:r>
            <a:r>
              <a:rPr lang="en" b="1" u="sng" dirty="0"/>
              <a:t>ไฟล์</a:t>
            </a:r>
            <a:r>
              <a:rPr lang="en" dirty="0"/>
              <a:t>รายงานสำหรับสอบโครงงาน 1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				</a:t>
            </a:r>
            <a:r>
              <a:rPr lang="th-TH" dirty="0"/>
              <a:t>และเอกสารอื่นๆ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h-TH" dirty="0"/>
              <a:t>1</a:t>
            </a:r>
            <a:r>
              <a:rPr lang="en-US" dirty="0"/>
              <a:t>4</a:t>
            </a:r>
            <a:r>
              <a:rPr lang="en" dirty="0"/>
              <a:t> 	</a:t>
            </a:r>
            <a:r>
              <a:rPr lang="th-TH" dirty="0"/>
              <a:t>ธ</a:t>
            </a:r>
            <a:r>
              <a:rPr lang="en" dirty="0"/>
              <a:t>.</a:t>
            </a:r>
            <a:r>
              <a:rPr lang="th-TH" dirty="0"/>
              <a:t>ค</a:t>
            </a:r>
            <a:r>
              <a:rPr lang="en" dirty="0"/>
              <a:t>. 65 		ส่ง</a:t>
            </a:r>
            <a:r>
              <a:rPr lang="en" b="1" u="sng" dirty="0"/>
              <a:t>ไฟล์</a:t>
            </a:r>
            <a:r>
              <a:rPr lang="en" dirty="0"/>
              <a:t>นำเสนอสำหรับสอบโครงงาน 1</a:t>
            </a:r>
            <a:endParaRPr lang="th-TH" dirty="0"/>
          </a:p>
          <a:p>
            <a:pPr marL="114300" indent="0">
              <a:buNone/>
            </a:pPr>
            <a:r>
              <a:rPr lang="th-TH" dirty="0"/>
              <a:t>			คลิปสาธิต ไม่เกิน 30 วินาที (ห้ามเร่ง </a:t>
            </a:r>
            <a:r>
              <a:rPr lang="en-US" dirty="0"/>
              <a:t>speed</a:t>
            </a:r>
            <a:r>
              <a:rPr lang="th-TH" dirty="0"/>
              <a:t>)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16 	</a:t>
            </a:r>
            <a:r>
              <a:rPr lang="th-TH" dirty="0"/>
              <a:t>ธ</a:t>
            </a:r>
            <a:r>
              <a:rPr lang="en" dirty="0"/>
              <a:t>.</a:t>
            </a:r>
            <a:r>
              <a:rPr lang="th-TH" dirty="0"/>
              <a:t>ค</a:t>
            </a:r>
            <a:r>
              <a:rPr lang="en" dirty="0"/>
              <a:t>. 65		สอบโครงงาน 1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E5FC2B9-6EB0-4B0B-B6E0-A5D4C0D7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81" y="628650"/>
            <a:ext cx="3982638" cy="400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3C96-8C15-4157-8F14-D44254E3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5090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สัดส่วนคะแนนโครงงาน 1</a:t>
            </a:r>
            <a:endParaRPr/>
          </a:p>
        </p:txBody>
      </p:sp>
      <p:graphicFrame>
        <p:nvGraphicFramePr>
          <p:cNvPr id="107" name="Google Shape;107;p21"/>
          <p:cNvGraphicFramePr/>
          <p:nvPr/>
        </p:nvGraphicFramePr>
        <p:xfrm>
          <a:off x="1036125" y="1079250"/>
          <a:ext cx="7071750" cy="3757650"/>
        </p:xfrm>
        <a:graphic>
          <a:graphicData uri="http://schemas.openxmlformats.org/drawingml/2006/table">
            <a:tbl>
              <a:tblPr>
                <a:noFill/>
                <a:tableStyleId>{89CB310E-E2BB-4C29-9FBC-A559D23BAF6C}</a:tableStyleId>
              </a:tblPr>
              <a:tblGrid>
                <a:gridCol w="26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หัวข้อ</a:t>
                      </a:r>
                      <a:endParaRPr sz="1200"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อาจารย์ที่ปรึกษา</a:t>
                      </a:r>
                      <a:endParaRPr sz="1200"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คณะกรรมการ</a:t>
                      </a:r>
                      <a:endParaRPr sz="1200"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ผู้ประสานงาน</a:t>
                      </a:r>
                      <a:endParaRPr sz="1200"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รายงายความก้าวหน้า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การดำเนินงาน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การนำเสนอด้วยวาจา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รายละเอียดทางเทคนิค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 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รายงาน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5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การเข้าร่วมงาน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4572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รวม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55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35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1627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สัดส่วนคะแนนโครงงาน 2</a:t>
            </a:r>
            <a:endParaRPr/>
          </a:p>
        </p:txBody>
      </p:sp>
      <p:graphicFrame>
        <p:nvGraphicFramePr>
          <p:cNvPr id="113" name="Google Shape;113;p22"/>
          <p:cNvGraphicFramePr/>
          <p:nvPr>
            <p:extLst>
              <p:ext uri="{D42A27DB-BD31-4B8C-83A1-F6EECF244321}">
                <p14:modId xmlns:p14="http://schemas.microsoft.com/office/powerpoint/2010/main" val="2695834305"/>
              </p:ext>
            </p:extLst>
          </p:nvPr>
        </p:nvGraphicFramePr>
        <p:xfrm>
          <a:off x="1036125" y="1007375"/>
          <a:ext cx="7071750" cy="4234950"/>
        </p:xfrm>
        <a:graphic>
          <a:graphicData uri="http://schemas.openxmlformats.org/drawingml/2006/table">
            <a:tbl>
              <a:tblPr>
                <a:noFill/>
                <a:tableStyleId>{89CB310E-E2BB-4C29-9FBC-A559D23BAF6C}</a:tableStyleId>
              </a:tblPr>
              <a:tblGrid>
                <a:gridCol w="26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หัวข้อ</a:t>
                      </a:r>
                      <a:endParaRPr sz="1200"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อาจารย์ที่ปรึกษา</a:t>
                      </a:r>
                      <a:endParaRPr sz="1200" b="1"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คณะกรรมการ</a:t>
                      </a:r>
                      <a:endParaRPr sz="1200" b="1"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ผู้ประสานงาน</a:t>
                      </a:r>
                      <a:endParaRPr sz="1200" b="1"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รายงานความก้าวหน้า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การดำเนินงาน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การนำเสนอด้วยวาจา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รายละเอียดทางเทคนิค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25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 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4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ผลงานและการสาธิต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ปริญญานิพนธ์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การเข้าร่วมงาน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A61C00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</a:t>
                      </a:r>
                      <a:endParaRPr dirty="0">
                        <a:solidFill>
                          <a:srgbClr val="A61C00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4572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รวม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57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35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</a:t>
                      </a:r>
                      <a:endParaRPr dirty="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เกณฑ์คะแนน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เกรด A [&gt;91], B+ [86-90], B [81-85], </a:t>
            </a:r>
            <a:endParaRPr sz="2400" b="1">
              <a:solidFill>
                <a:srgbClr val="000000"/>
              </a:solidFill>
              <a:latin typeface="TH SarabunPSK"/>
              <a:ea typeface="TH SarabunPSK"/>
              <a:cs typeface="TH SarabunPSK"/>
              <a:sym typeface="TH SarabunPSK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C+ [76-80], C [71-75], D+ [66-70], D [61-65], F [ &lt;=60]</a:t>
            </a:r>
            <a:endParaRPr sz="2400" b="1">
              <a:solidFill>
                <a:srgbClr val="000000"/>
              </a:solidFill>
              <a:latin typeface="TH SarabunPSK"/>
              <a:ea typeface="TH SarabunPSK"/>
              <a:cs typeface="TH SarabunPSK"/>
              <a:sym typeface="TH SarabunPSK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H SarabunPSK"/>
              <a:ea typeface="TH SarabunPSK"/>
              <a:cs typeface="TH SarabunPSK"/>
              <a:sym typeface="TH SarabunPSK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กรรมการหลักสูตรประชุมก่อนส่งเกรด</a:t>
            </a:r>
            <a:endParaRPr sz="2400" b="1">
              <a:solidFill>
                <a:srgbClr val="000000"/>
              </a:solidFill>
              <a:latin typeface="TH SarabunPSK"/>
              <a:ea typeface="TH SarabunPSK"/>
              <a:cs typeface="TH SarabunPSK"/>
              <a:sym typeface="TH SarabunPSK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B7B1E0-4D92-4DA4-8842-9A2553D8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ผู้ประสานงาน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A4240-4C59-41DE-9CF1-2884D5174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อ.สรยุทธ กลมกล่อม</a:t>
            </a:r>
          </a:p>
          <a:p>
            <a:r>
              <a:rPr lang="th-TH" dirty="0"/>
              <a:t>การติดต่อ มี 2 ทาง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th-TH" dirty="0"/>
              <a:t>โพสต์ใน </a:t>
            </a:r>
            <a:r>
              <a:rPr lang="en-US" dirty="0"/>
              <a:t>Microsoft Teams </a:t>
            </a:r>
            <a:r>
              <a:rPr lang="th-TH" dirty="0"/>
              <a:t>รายวิชา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th-TH" dirty="0"/>
              <a:t>ควร </a:t>
            </a:r>
            <a:r>
              <a:rPr lang="en-US" dirty="0"/>
              <a:t>mention</a:t>
            </a:r>
            <a:endParaRPr lang="th-TH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email: </a:t>
            </a:r>
            <a:r>
              <a:rPr lang="en-US" dirty="0">
                <a:hlinkClick r:id="rId2"/>
              </a:rPr>
              <a:t>sorayut.gl@kmitl.ac.th</a:t>
            </a:r>
            <a:r>
              <a:rPr lang="en-US" dirty="0"/>
              <a:t> </a:t>
            </a:r>
            <a:r>
              <a:rPr lang="th-TH" dirty="0"/>
              <a:t>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th-TH" dirty="0"/>
              <a:t>ต้อง </a:t>
            </a:r>
            <a:r>
              <a:rPr lang="en-US" dirty="0"/>
              <a:t>CC Advisor </a:t>
            </a:r>
            <a:r>
              <a:rPr lang="th-TH" dirty="0"/>
              <a:t>ด้วย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th-TH" dirty="0"/>
              <a:t>ตอบกลับภายใน 3 วันทำการ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th-TH" dirty="0"/>
              <a:t>เพื่อความรวดเร็ว ระบุปัญหาให้ชัด แนบข้อมูลประกอบตามสมควร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th-TH" dirty="0"/>
              <a:t>สามารถนัด </a:t>
            </a:r>
            <a:r>
              <a:rPr lang="en-US" dirty="0"/>
              <a:t>Call </a:t>
            </a:r>
            <a:r>
              <a:rPr lang="th-TH" dirty="0"/>
              <a:t>ได้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91275848"/>
      </p:ext>
    </p:extLst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67994F6C12934997A7C41CCCE4D640" ma:contentTypeVersion="10" ma:contentTypeDescription="Create a new document." ma:contentTypeScope="" ma:versionID="c4f10ff9a3aba4fb3d82ed749febfa94">
  <xsd:schema xmlns:xsd="http://www.w3.org/2001/XMLSchema" xmlns:xs="http://www.w3.org/2001/XMLSchema" xmlns:p="http://schemas.microsoft.com/office/2006/metadata/properties" xmlns:ns2="68b1a8ec-1e8e-42ad-b7ec-0f1faacbbc5d" xmlns:ns3="7cc98989-72c3-446c-ae77-edbe8b0d3d4f" targetNamespace="http://schemas.microsoft.com/office/2006/metadata/properties" ma:root="true" ma:fieldsID="107c339d6b6e90b5f8442fe6f4ef6f0f" ns2:_="" ns3:_="">
    <xsd:import namespace="68b1a8ec-1e8e-42ad-b7ec-0f1faacbbc5d"/>
    <xsd:import namespace="7cc98989-72c3-446c-ae77-edbe8b0d3d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b1a8ec-1e8e-42ad-b7ec-0f1faacbbc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2b0d96b-770d-423b-b424-a73d85b642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98989-72c3-446c-ae77-edbe8b0d3d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053dfce-a725-425f-a6a3-699bf7de6bfd}" ma:internalName="TaxCatchAll" ma:showField="CatchAllData" ma:web="7cc98989-72c3-446c-ae77-edbe8b0d3d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225CCC-A66E-4551-A181-89A5B7C8AB7D}"/>
</file>

<file path=customXml/itemProps2.xml><?xml version="1.0" encoding="utf-8"?>
<ds:datastoreItem xmlns:ds="http://schemas.openxmlformats.org/officeDocument/2006/customXml" ds:itemID="{FFBA5CEF-12F6-4869-AF8A-C5995913023A}"/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2041</Words>
  <Application>Microsoft Office PowerPoint</Application>
  <PresentationFormat>On-screen Show (16:9)</PresentationFormat>
  <Paragraphs>353</Paragraphs>
  <Slides>51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TH SarabunPSK</vt:lpstr>
      <vt:lpstr>Lato</vt:lpstr>
      <vt:lpstr>Playfair Display</vt:lpstr>
      <vt:lpstr>Arial</vt:lpstr>
      <vt:lpstr>Coral</vt:lpstr>
      <vt:lpstr>โครงงาน 2565</vt:lpstr>
      <vt:lpstr>คำอธิบายรายวิชา โครงงาน 1</vt:lpstr>
      <vt:lpstr>คำอธิบายรายวิชา โครงงาน 2</vt:lpstr>
      <vt:lpstr>Project Methodology</vt:lpstr>
      <vt:lpstr>กำหนดการ</vt:lpstr>
      <vt:lpstr>สัดส่วนคะแนนโครงงาน 1</vt:lpstr>
      <vt:lpstr>สัดส่วนคะแนนโครงงาน 2</vt:lpstr>
      <vt:lpstr>เกณฑ์คะแนน</vt:lpstr>
      <vt:lpstr>ผู้ประสานงาน</vt:lpstr>
      <vt:lpstr>ประเภทโครงงาน</vt:lpstr>
      <vt:lpstr>ปริมาณงานขั้นต่ำสำหรับโครงงาน 1</vt:lpstr>
      <vt:lpstr>แบบที่ 1 : HW+SW</vt:lpstr>
      <vt:lpstr>แบบที่ 2 : SW_Dev</vt:lpstr>
      <vt:lpstr>แบบที่ 3 : Research</vt:lpstr>
      <vt:lpstr>เงื่อนไข</vt:lpstr>
      <vt:lpstr>รายงานความก้าวหน้า</vt:lpstr>
      <vt:lpstr>ตรวจรับโครงการ 300 ลบ</vt:lpstr>
      <vt:lpstr>บางปัญหาที่พบในการทำโครงงาน</vt:lpstr>
      <vt:lpstr>Commits in Progress 6 – Project 1/2563</vt:lpstr>
      <vt:lpstr>Previous Grade</vt:lpstr>
      <vt:lpstr>รายงานความก้าวหน้า</vt:lpstr>
      <vt:lpstr>เอกสารประกอบรายงานความก้าวหน้า Git</vt:lpstr>
      <vt:lpstr>1. Git Stat</vt:lpstr>
      <vt:lpstr>Commits</vt:lpstr>
      <vt:lpstr>Contributors</vt:lpstr>
      <vt:lpstr>3 Commit Messages</vt:lpstr>
      <vt:lpstr>2. Git ในส่วนของอ.ธนา</vt:lpstr>
      <vt:lpstr>เอกสารประกอบรายงานความก้าวหน้า Microsoft Project</vt:lpstr>
      <vt:lpstr>Microsoft Project 2019 </vt:lpstr>
      <vt:lpstr>Microsoft Project 2019</vt:lpstr>
      <vt:lpstr>Gantt Chart</vt:lpstr>
      <vt:lpstr>สิ่งที่ต้องส่ง (อ.ธนา)</vt:lpstr>
      <vt:lpstr>ที่อาจจะเพิ่ม</vt:lpstr>
      <vt:lpstr>ที่กรอกในฟอร์ม</vt:lpstr>
      <vt:lpstr>รายงานและการสอบ</vt:lpstr>
      <vt:lpstr>รายงาน</vt:lpstr>
      <vt:lpstr>TurnItIn</vt:lpstr>
      <vt:lpstr>รายงาน 5 บท</vt:lpstr>
      <vt:lpstr>รายงาน 5 บท</vt:lpstr>
      <vt:lpstr>รายงาน 5 บท</vt:lpstr>
      <vt:lpstr>ปัญหาที่พบ</vt:lpstr>
      <vt:lpstr>การสอบโครงงาน</vt:lpstr>
      <vt:lpstr>การสอบ</vt:lpstr>
      <vt:lpstr>การสอบ</vt:lpstr>
      <vt:lpstr>การสอบ</vt:lpstr>
      <vt:lpstr>ปัญหาการสอบ</vt:lpstr>
      <vt:lpstr>การตัดคะแนน</vt:lpstr>
      <vt:lpstr>RUBRICS</vt:lpstr>
      <vt:lpstr>PowerPoint Presentation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 2564</dc:title>
  <cp:lastModifiedBy>sorayut glomglome</cp:lastModifiedBy>
  <cp:revision>3</cp:revision>
  <cp:lastPrinted>2021-08-20T03:48:43Z</cp:lastPrinted>
  <dcterms:modified xsi:type="dcterms:W3CDTF">2022-08-11T09:47:35Z</dcterms:modified>
</cp:coreProperties>
</file>